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96" r:id="rId11"/>
    <p:sldId id="272" r:id="rId12"/>
    <p:sldId id="297" r:id="rId13"/>
    <p:sldId id="273" r:id="rId14"/>
    <p:sldId id="298" r:id="rId15"/>
    <p:sldId id="274" r:id="rId16"/>
    <p:sldId id="276" r:id="rId17"/>
    <p:sldId id="277" r:id="rId18"/>
    <p:sldId id="299" r:id="rId19"/>
    <p:sldId id="278" r:id="rId20"/>
    <p:sldId id="300" r:id="rId21"/>
    <p:sldId id="301" r:id="rId22"/>
    <p:sldId id="302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B04"/>
    <a:srgbClr val="29C6D8"/>
    <a:srgbClr val="82B402"/>
    <a:srgbClr val="173C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9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3F3B-4D8B-D346-9645-72BBF27D37C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48C5D-2C95-1F47-9F57-B8551E70B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3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80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0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19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79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16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31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76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33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93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31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8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7F29-E6FB-DD41-A778-465DBAB10B0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C9856-86D9-0849-B45D-F9203B281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03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20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243111"/>
            <a:ext cx="7104459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buSzPct val="70000"/>
              <a:buFont typeface="Arial"/>
              <a:buChar char="•"/>
            </a:pPr>
            <a:r>
              <a:rPr lang="en-US" sz="2200" dirty="0">
                <a:solidFill>
                  <a:srgbClr val="173C90"/>
                </a:solidFill>
                <a:latin typeface="Arial"/>
                <a:cs typeface="Arial"/>
              </a:rPr>
              <a:t>His past medical history is significant for </a:t>
            </a: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COPD</a:t>
            </a:r>
            <a:b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and </a:t>
            </a:r>
            <a:r>
              <a:rPr lang="en-US" sz="2200" dirty="0">
                <a:solidFill>
                  <a:srgbClr val="173C90"/>
                </a:solidFill>
                <a:latin typeface="Arial"/>
                <a:cs typeface="Arial"/>
              </a:rPr>
              <a:t>alcohol dependence</a:t>
            </a:r>
          </a:p>
          <a:p>
            <a:pPr marL="285750" indent="-285750">
              <a:spcBef>
                <a:spcPts val="1500"/>
              </a:spcBef>
              <a:buSzPct val="70000"/>
              <a:buFont typeface="Arial"/>
              <a:buChar char="•"/>
            </a:pPr>
            <a:r>
              <a:rPr lang="en-US" sz="2200" dirty="0">
                <a:solidFill>
                  <a:srgbClr val="173C90"/>
                </a:solidFill>
                <a:latin typeface="Arial"/>
                <a:cs typeface="Arial"/>
              </a:rPr>
              <a:t>He is admitted to ICU with a diagnosis of community acquired pneumonia</a:t>
            </a:r>
          </a:p>
          <a:p>
            <a:pPr marL="285750" indent="-285750">
              <a:spcBef>
                <a:spcPts val="1500"/>
              </a:spcBef>
              <a:buSzPct val="70000"/>
              <a:buFont typeface="Arial"/>
              <a:buChar char="•"/>
            </a:pPr>
            <a:r>
              <a:rPr lang="en-US" sz="2200" dirty="0">
                <a:solidFill>
                  <a:srgbClr val="173C90"/>
                </a:solidFill>
                <a:latin typeface="Arial"/>
                <a:cs typeface="Arial"/>
              </a:rPr>
              <a:t>He does not have bowel sounds and is NPO</a:t>
            </a:r>
          </a:p>
          <a:p>
            <a:pPr marL="285750" indent="-285750">
              <a:spcBef>
                <a:spcPts val="1500"/>
              </a:spcBef>
              <a:buSzPct val="70000"/>
              <a:buFont typeface="Arial"/>
              <a:buChar char="•"/>
            </a:pPr>
            <a:r>
              <a:rPr lang="en-US" sz="2200" dirty="0">
                <a:solidFill>
                  <a:srgbClr val="173C90"/>
                </a:solidFill>
                <a:latin typeface="Arial"/>
                <a:cs typeface="Arial"/>
              </a:rPr>
              <a:t>His weight is </a:t>
            </a: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75kg </a:t>
            </a:r>
            <a:r>
              <a:rPr lang="en-US" sz="2200" dirty="0">
                <a:solidFill>
                  <a:srgbClr val="173C90"/>
                </a:solidFill>
                <a:latin typeface="Arial"/>
                <a:cs typeface="Arial"/>
              </a:rPr>
              <a:t>and height is 1.8m</a:t>
            </a:r>
            <a:endParaRPr lang="en-CA" sz="2200" dirty="0">
              <a:solidFill>
                <a:srgbClr val="173C9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72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21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96271"/>
            <a:ext cx="8024419" cy="208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>
              <a:defRPr/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What do you anticipate will be ordered for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feeding</a:t>
            </a:r>
            <a:b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on 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admission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?</a:t>
            </a:r>
            <a:endParaRPr lang="en-CA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04863" lvl="1" indent="-365125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NPO because no Bowel Sounds</a:t>
            </a:r>
            <a:endParaRPr lang="en-CA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04863" lvl="1" indent="-365125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Volume based feeding because he is not receiving any vasopressors</a:t>
            </a:r>
            <a:endParaRPr lang="en-CA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04863" lvl="1" indent="-365125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Start trophic feeds at rate per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PEP </a:t>
            </a:r>
            <a:r>
              <a:rPr lang="en-US" dirty="0" err="1" smtClean="0">
                <a:solidFill>
                  <a:srgbClr val="173C90"/>
                </a:solidFill>
                <a:latin typeface="Arial" charset="0"/>
                <a:cs typeface="Arial" charset="0"/>
              </a:rPr>
              <a:t>uP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protocol</a:t>
            </a:r>
            <a:endParaRPr lang="en-CA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04863" lvl="1" indent="-365125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Start metoclopramide and wait for bowel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sounds</a:t>
            </a:r>
            <a:endParaRPr lang="en-CA" dirty="0">
              <a:solidFill>
                <a:srgbClr val="173C9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5188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 </a:t>
            </a:r>
            <a: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  <a:t>ADMISSION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02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96271"/>
            <a:ext cx="8686800" cy="208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>
              <a:defRPr/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What do you anticipate will be ordered for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feeding</a:t>
            </a:r>
            <a:b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on 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admission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?</a:t>
            </a:r>
            <a:endParaRPr lang="en-CA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04863" lvl="1" indent="-365125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NPO because no Bowel Sounds</a:t>
            </a:r>
            <a:endParaRPr lang="en-CA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04863" lvl="1" indent="-365125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b="1" dirty="0">
                <a:solidFill>
                  <a:srgbClr val="173C90"/>
                </a:solidFill>
                <a:latin typeface="Arial" charset="0"/>
                <a:cs typeface="Arial" charset="0"/>
              </a:rPr>
              <a:t>Volume based feeding because he is not receiving any vasopressors</a:t>
            </a:r>
            <a:endParaRPr lang="en-CA" b="1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04863" lvl="1" indent="-365125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Start trophic feeds at rate per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PEP </a:t>
            </a:r>
            <a:r>
              <a:rPr lang="en-US" dirty="0" err="1" smtClean="0">
                <a:solidFill>
                  <a:srgbClr val="173C90"/>
                </a:solidFill>
                <a:latin typeface="Arial" charset="0"/>
                <a:cs typeface="Arial" charset="0"/>
              </a:rPr>
              <a:t>uP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protocol</a:t>
            </a:r>
            <a:endParaRPr lang="en-CA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04863" lvl="1" indent="-365125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Start metoclopramide and wait for bowel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sounds</a:t>
            </a:r>
            <a:endParaRPr lang="en-CA" dirty="0">
              <a:solidFill>
                <a:srgbClr val="173C9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5188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 </a:t>
            </a:r>
            <a: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  <a:t>ADMISSION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pic>
        <p:nvPicPr>
          <p:cNvPr id="7" name="Picture 6" descr="1711w1_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13" y="3075324"/>
            <a:ext cx="624674" cy="6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63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698031"/>
            <a:ext cx="7104459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>
              <a:defRPr/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Does he require protein supplements?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Yes.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He </a:t>
            </a: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requires protein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supplements</a:t>
            </a:r>
            <a:b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because we </a:t>
            </a: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want to avoid a nutrition deficit.</a:t>
            </a:r>
            <a:endParaRPr lang="en-CA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No.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Protein </a:t>
            </a: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supplements are not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required</a:t>
            </a:r>
            <a:b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because </a:t>
            </a: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he is a new admission.</a:t>
            </a:r>
            <a:endParaRPr lang="en-CA" dirty="0">
              <a:solidFill>
                <a:srgbClr val="173C9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96610"/>
            <a:ext cx="8229600" cy="916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PEP </a:t>
            </a:r>
            <a:r>
              <a:rPr lang="en-US" sz="4000" dirty="0" err="1" smtClean="0">
                <a:solidFill>
                  <a:srgbClr val="82B402"/>
                </a:solidFill>
                <a:latin typeface="Arial"/>
                <a:cs typeface="Arial"/>
              </a:rPr>
              <a:t>uP</a:t>
            </a:r>
            <a: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  <a:t/>
            </a:r>
            <a:b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</a:br>
            <a: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  <a:t>Initial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Orders</a:t>
            </a:r>
            <a: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  <a:t>: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Protein Supplements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86957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698031"/>
            <a:ext cx="7104459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>
              <a:defRPr/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Does he require protein supplements?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b="1" dirty="0">
                <a:solidFill>
                  <a:srgbClr val="173C90"/>
                </a:solidFill>
                <a:latin typeface="Arial" charset="0"/>
                <a:cs typeface="Arial" charset="0"/>
              </a:rPr>
              <a:t>Yes</a:t>
            </a:r>
            <a:r>
              <a:rPr lang="en-US" b="1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. </a:t>
            </a:r>
            <a:r>
              <a:rPr lang="en-US" b="1" dirty="0">
                <a:solidFill>
                  <a:srgbClr val="173C90"/>
                </a:solidFill>
                <a:latin typeface="Arial" charset="0"/>
                <a:cs typeface="Arial" charset="0"/>
              </a:rPr>
              <a:t>He requires protein </a:t>
            </a:r>
            <a:r>
              <a:rPr lang="en-US" b="1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supplements</a:t>
            </a:r>
            <a:br>
              <a:rPr lang="en-US" b="1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b="1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because </a:t>
            </a:r>
            <a:r>
              <a:rPr lang="en-US" b="1" dirty="0">
                <a:solidFill>
                  <a:srgbClr val="173C90"/>
                </a:solidFill>
                <a:latin typeface="Arial" charset="0"/>
                <a:cs typeface="Arial" charset="0"/>
              </a:rPr>
              <a:t>we want to avoid a nutrition deficit.</a:t>
            </a:r>
            <a:endParaRPr lang="en-CA" b="1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No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. </a:t>
            </a: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Protein supplements are not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required</a:t>
            </a:r>
            <a:b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because </a:t>
            </a:r>
            <a:r>
              <a:rPr lang="en-US" dirty="0">
                <a:solidFill>
                  <a:srgbClr val="173C90"/>
                </a:solidFill>
                <a:latin typeface="Arial" charset="0"/>
                <a:cs typeface="Arial" charset="0"/>
              </a:rPr>
              <a:t>he is a new admission.</a:t>
            </a:r>
            <a:endParaRPr lang="en-CA" dirty="0">
              <a:solidFill>
                <a:srgbClr val="173C9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96610"/>
            <a:ext cx="8229600" cy="916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PEP </a:t>
            </a:r>
            <a:r>
              <a:rPr lang="en-US" sz="4000" dirty="0" err="1" smtClean="0">
                <a:solidFill>
                  <a:srgbClr val="82B402"/>
                </a:solidFill>
                <a:latin typeface="Arial"/>
                <a:cs typeface="Arial"/>
              </a:rPr>
              <a:t>uP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/>
            </a:r>
            <a:b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</a:br>
            <a: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  <a:t>Initial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Orders</a:t>
            </a:r>
            <a: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  <a:t>: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Protein Supplements</a:t>
            </a:r>
          </a:p>
        </p:txBody>
      </p:sp>
      <p:pic>
        <p:nvPicPr>
          <p:cNvPr id="8" name="Picture 7" descr="1711w1_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53" y="2969498"/>
            <a:ext cx="624674" cy="6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3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72228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Admission Orders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713511"/>
            <a:ext cx="7104459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buFont typeface="Arial"/>
              <a:buChar char="•"/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The resident orders volume-based feeds for him because he is adequately volume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resuscitated</a:t>
            </a:r>
            <a:b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and 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is not receiving vasopressors</a:t>
            </a:r>
          </a:p>
          <a:p>
            <a:pPr marL="285750" indent="-285750">
              <a:spcBef>
                <a:spcPts val="1500"/>
              </a:spcBef>
              <a:buFont typeface="Arial"/>
              <a:buChar char="•"/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It is now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2200 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xmlns="" val="90973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580925"/>
            <a:ext cx="7104459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spcBef>
                <a:spcPts val="1500"/>
              </a:spcBef>
              <a:buFont typeface="Arial"/>
              <a:buChar char="•"/>
            </a:pPr>
            <a:r>
              <a:rPr lang="en-CA" sz="2200" dirty="0">
                <a:solidFill>
                  <a:srgbClr val="173C90"/>
                </a:solidFill>
                <a:latin typeface="Arial" charset="0"/>
              </a:rPr>
              <a:t>For day 1 only, feeds will start at </a:t>
            </a:r>
            <a:r>
              <a:rPr lang="en-CA" sz="2200" dirty="0" smtClean="0">
                <a:solidFill>
                  <a:srgbClr val="173C90"/>
                </a:solidFill>
                <a:latin typeface="Arial" charset="0"/>
              </a:rPr>
              <a:t>25 mL/</a:t>
            </a:r>
            <a:r>
              <a:rPr lang="en-CA" sz="2200" dirty="0">
                <a:solidFill>
                  <a:srgbClr val="173C90"/>
                </a:solidFill>
                <a:latin typeface="Arial" charset="0"/>
              </a:rPr>
              <a:t>h</a:t>
            </a:r>
          </a:p>
          <a:p>
            <a:pPr marL="284400" indent="-284400">
              <a:spcBef>
                <a:spcPts val="1500"/>
              </a:spcBef>
              <a:buFont typeface="Arial"/>
              <a:buChar char="•"/>
            </a:pPr>
            <a:r>
              <a:rPr lang="en-CA" sz="2200" dirty="0">
                <a:solidFill>
                  <a:srgbClr val="173C90"/>
                </a:solidFill>
                <a:latin typeface="Arial" charset="0"/>
                <a:cs typeface="Arial" charset="0"/>
              </a:rPr>
              <a:t>Day 1 is only 9 hours long, and ends when the flow sheet for that day ends</a:t>
            </a:r>
          </a:p>
          <a:p>
            <a:pPr marL="284400" indent="-284400">
              <a:spcBef>
                <a:spcPts val="1500"/>
              </a:spcBef>
              <a:buFont typeface="Arial"/>
              <a:buChar char="•"/>
            </a:pPr>
            <a:r>
              <a:rPr lang="en-CA" sz="2200" dirty="0">
                <a:solidFill>
                  <a:srgbClr val="173C90"/>
                </a:solidFill>
                <a:latin typeface="Arial" charset="0"/>
                <a:cs typeface="Arial" charset="0"/>
              </a:rPr>
              <a:t>On day 2, volume-based feeds begin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36536"/>
            <a:ext cx="8229600" cy="916307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</a:t>
            </a:r>
            <a:b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</a:br>
            <a: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  <a:t>Volume-based feeds: Getting Started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66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12711"/>
            <a:ext cx="78471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At 0700 hours, a dietitian still has not yet assessed the patient. You will recalculate the hourly enteral feeding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rate</a:t>
            </a:r>
            <a:b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for 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the next 24 hours, or until he is reassessed at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rounds.</a:t>
            </a:r>
            <a:endParaRPr lang="en-US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8322"/>
            <a:ext cx="8229600" cy="916307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</a:t>
            </a:r>
            <a:b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82B402"/>
                </a:solidFill>
                <a:latin typeface="Arial"/>
                <a:cs typeface="Arial"/>
              </a:rPr>
              <a:t>Setting </a:t>
            </a:r>
            <a:r>
              <a:rPr lang="en-US" dirty="0">
                <a:solidFill>
                  <a:srgbClr val="82B402"/>
                </a:solidFill>
                <a:latin typeface="Arial"/>
                <a:cs typeface="Arial"/>
              </a:rPr>
              <a:t>the 24 </a:t>
            </a:r>
            <a:r>
              <a:rPr lang="en-US" dirty="0" smtClean="0">
                <a:solidFill>
                  <a:srgbClr val="82B402"/>
                </a:solidFill>
                <a:latin typeface="Arial"/>
                <a:cs typeface="Arial"/>
              </a:rPr>
              <a:t>hour </a:t>
            </a:r>
            <a:r>
              <a:rPr lang="en-US" dirty="0">
                <a:solidFill>
                  <a:srgbClr val="82B402"/>
                </a:solidFill>
                <a:latin typeface="Arial"/>
                <a:cs typeface="Arial"/>
              </a:rPr>
              <a:t>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213469"/>
            <a:ext cx="7847173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What will the new rate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be based on a 1.5kcal/ml formula?</a:t>
            </a:r>
            <a:endParaRPr lang="en-CA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 smtClean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46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62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67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 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70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07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12711"/>
            <a:ext cx="78471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At 0700 hours, a dietitian still has not yet assessed the patient. You will recalculate the hourly enteral feeding rate</a:t>
            </a:r>
            <a:b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for the next 24 hours, or until he is reassessed at rounds.</a:t>
            </a:r>
            <a:endParaRPr lang="en-US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8322"/>
            <a:ext cx="8229600" cy="916307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</a:t>
            </a:r>
            <a:b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82B402"/>
                </a:solidFill>
                <a:latin typeface="Arial"/>
                <a:cs typeface="Arial"/>
              </a:rPr>
              <a:t>Setting the 24 hour rate</a:t>
            </a:r>
            <a:endParaRPr lang="en-US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213469"/>
            <a:ext cx="7847173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What will the new rate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be based on a 1.5kcal/ml formula?</a:t>
            </a:r>
            <a:endParaRPr lang="en-CA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b="1" dirty="0" smtClean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46 mL/</a:t>
            </a:r>
            <a:r>
              <a:rPr lang="en-US" b="1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b="1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62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67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70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</p:txBody>
      </p:sp>
      <p:pic>
        <p:nvPicPr>
          <p:cNvPr id="8" name="Picture 7" descr="1711w1_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10" y="3478369"/>
            <a:ext cx="624674" cy="6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09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57991"/>
            <a:ext cx="7847173" cy="34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He continues to receive volume based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feeds</a:t>
            </a:r>
            <a:b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per PEP </a:t>
            </a:r>
            <a:r>
              <a:rPr lang="en-US" sz="2200" dirty="0" err="1">
                <a:solidFill>
                  <a:srgbClr val="173C90"/>
                </a:solidFill>
                <a:latin typeface="Arial" charset="0"/>
                <a:cs typeface="Arial" charset="0"/>
              </a:rPr>
              <a:t>uP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protocol.</a:t>
            </a:r>
            <a:endParaRPr lang="en-US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He has developed diarrhea and is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having</a:t>
            </a:r>
            <a:b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4 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to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5 loose 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stools per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day.</a:t>
            </a:r>
            <a:endParaRPr lang="en-CA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Which of the following would be an appropriate action?</a:t>
            </a:r>
            <a:endParaRPr lang="en-CA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763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Stop the tube feeds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763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Stop the metoclopramide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763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Implement the diarrhea management guidelines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763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Increasing the tube feeding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rate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1360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Admission Day 2</a:t>
            </a:r>
          </a:p>
        </p:txBody>
      </p:sp>
    </p:spTree>
    <p:extLst>
      <p:ext uri="{BB962C8B-B14F-4D97-AF65-F5344CB8AC3E}">
        <p14:creationId xmlns:p14="http://schemas.microsoft.com/office/powerpoint/2010/main" xmlns="" val="239100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49162"/>
            <a:ext cx="8229600" cy="1673466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MAIN FEATURES </a:t>
            </a:r>
            <a:b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rgbClr val="82B402"/>
                </a:solidFill>
                <a:latin typeface="Arial"/>
                <a:cs typeface="Arial"/>
              </a:rPr>
              <a:t>OF THE PEP </a:t>
            </a:r>
            <a:r>
              <a:rPr lang="en-US" sz="3200" dirty="0" err="1">
                <a:solidFill>
                  <a:srgbClr val="82B402"/>
                </a:solidFill>
                <a:latin typeface="Arial"/>
                <a:cs typeface="Arial"/>
              </a:rPr>
              <a:t>u</a:t>
            </a:r>
            <a:r>
              <a:rPr lang="en-US" sz="3200" dirty="0" err="1" smtClean="0">
                <a:solidFill>
                  <a:srgbClr val="82B402"/>
                </a:solidFill>
                <a:latin typeface="Arial"/>
                <a:cs typeface="Arial"/>
              </a:rPr>
              <a:t>P</a:t>
            </a:r>
            <a:r>
              <a:rPr lang="en-US" sz="3200" dirty="0" smtClean="0">
                <a:solidFill>
                  <a:srgbClr val="82B402"/>
                </a:solidFill>
                <a:latin typeface="Arial"/>
                <a:cs typeface="Arial"/>
              </a:rPr>
              <a:t> PROTOCOL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922628"/>
            <a:ext cx="7753917" cy="30729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  <a:buClr>
                <a:srgbClr val="173C90"/>
              </a:buClr>
              <a:buSzPct val="120000"/>
            </a:pPr>
            <a:r>
              <a:rPr lang="en-US" sz="2400" dirty="0" smtClean="0">
                <a:solidFill>
                  <a:srgbClr val="173C90"/>
                </a:solidFill>
                <a:latin typeface="Arial" charset="0"/>
              </a:rPr>
              <a:t>All patients will receive </a:t>
            </a:r>
            <a:r>
              <a:rPr lang="en-US" sz="2400" b="1" dirty="0" smtClean="0">
                <a:solidFill>
                  <a:srgbClr val="173C90"/>
                </a:solidFill>
                <a:latin typeface="Arial" charset="0"/>
              </a:rPr>
              <a:t>a semi-elemental formula </a:t>
            </a:r>
            <a:r>
              <a:rPr lang="en-US" sz="2400" dirty="0" smtClean="0">
                <a:solidFill>
                  <a:srgbClr val="173C90"/>
                </a:solidFill>
                <a:latin typeface="Arial" charset="0"/>
              </a:rPr>
              <a:t>initially </a:t>
            </a:r>
            <a:endParaRPr lang="en-US" sz="2400" dirty="0" smtClean="0">
              <a:solidFill>
                <a:srgbClr val="173C9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Clr>
                <a:srgbClr val="173C90"/>
              </a:buClr>
              <a:buSzPct val="120000"/>
            </a:pPr>
            <a:r>
              <a:rPr lang="en-US" sz="2400" dirty="0" smtClean="0">
                <a:solidFill>
                  <a:srgbClr val="173C90"/>
                </a:solidFill>
                <a:latin typeface="Arial" charset="0"/>
              </a:rPr>
              <a:t>All patients will start on </a:t>
            </a:r>
            <a:r>
              <a:rPr lang="en-US" sz="2400" b="1" dirty="0" err="1" smtClean="0">
                <a:solidFill>
                  <a:srgbClr val="173C90"/>
                </a:solidFill>
                <a:latin typeface="Arial" charset="0"/>
              </a:rPr>
              <a:t>Beneprotein</a:t>
            </a:r>
            <a:r>
              <a:rPr lang="en-US" sz="2400" b="1" baseline="30000" dirty="0" smtClean="0">
                <a:solidFill>
                  <a:srgbClr val="173C90"/>
                </a:solidFill>
                <a:latin typeface="Arial" charset="0"/>
              </a:rPr>
              <a:t>®</a:t>
            </a:r>
          </a:p>
          <a:p>
            <a:pPr lvl="1">
              <a:lnSpc>
                <a:spcPct val="0"/>
              </a:lnSpc>
              <a:spcBef>
                <a:spcPts val="2400"/>
              </a:spcBef>
              <a:buSzPct val="100000"/>
              <a:buFont typeface="Lucida Grande"/>
              <a:buChar char="-"/>
            </a:pPr>
            <a:r>
              <a:rPr lang="en-US" sz="1800" dirty="0">
                <a:solidFill>
                  <a:srgbClr val="173C90"/>
                </a:solidFill>
                <a:latin typeface="Arial" charset="0"/>
              </a:rPr>
              <a:t>2 packets (14 g) mixed in 120ml water administered bid via NG </a:t>
            </a:r>
          </a:p>
          <a:p>
            <a:pPr>
              <a:lnSpc>
                <a:spcPct val="90000"/>
              </a:lnSpc>
              <a:spcBef>
                <a:spcPts val="2400"/>
              </a:spcBef>
              <a:buClr>
                <a:srgbClr val="173C90"/>
              </a:buClr>
              <a:buSzPct val="120000"/>
            </a:pPr>
            <a:r>
              <a:rPr lang="en-US" sz="2200" dirty="0" smtClean="0">
                <a:solidFill>
                  <a:srgbClr val="173C90"/>
                </a:solidFill>
                <a:latin typeface="Arial" charset="0"/>
              </a:rPr>
              <a:t>All patients will be given metoclopramide </a:t>
            </a:r>
            <a:br>
              <a:rPr lang="en-US" sz="2200" dirty="0" smtClean="0">
                <a:solidFill>
                  <a:srgbClr val="173C9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173C90"/>
                </a:solidFill>
                <a:latin typeface="Arial" charset="0"/>
              </a:rPr>
              <a:t>on </a:t>
            </a:r>
            <a:r>
              <a:rPr lang="en-US" sz="2200" b="1" dirty="0">
                <a:solidFill>
                  <a:srgbClr val="173C90"/>
                </a:solidFill>
                <a:latin typeface="Arial" charset="0"/>
              </a:rPr>
              <a:t>d</a:t>
            </a:r>
            <a:r>
              <a:rPr lang="en-US" sz="2200" b="1" dirty="0" smtClean="0">
                <a:solidFill>
                  <a:srgbClr val="173C90"/>
                </a:solidFill>
                <a:latin typeface="Arial" charset="0"/>
              </a:rPr>
              <a:t>ay 1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</a:rPr>
              <a:t>of enteral feeding </a:t>
            </a:r>
          </a:p>
          <a:p>
            <a:pPr lvl="1">
              <a:lnSpc>
                <a:spcPct val="0"/>
              </a:lnSpc>
              <a:spcBef>
                <a:spcPts val="2400"/>
              </a:spcBef>
              <a:buSzPct val="100000"/>
              <a:buFont typeface="Lucida Grande"/>
              <a:buChar char="-"/>
            </a:pPr>
            <a:r>
              <a:rPr lang="en-US" sz="1800" dirty="0" smtClean="0">
                <a:solidFill>
                  <a:srgbClr val="173C90"/>
                </a:solidFill>
                <a:latin typeface="Arial" charset="0"/>
              </a:rPr>
              <a:t>1</a:t>
            </a:r>
            <a:r>
              <a:rPr lang="pt-BR" sz="1800" dirty="0" smtClean="0">
                <a:solidFill>
                  <a:srgbClr val="173C90"/>
                </a:solidFill>
                <a:latin typeface="Arial" charset="0"/>
              </a:rPr>
              <a:t>0 mg IV </a:t>
            </a:r>
            <a:r>
              <a:rPr lang="pt-BR" sz="1800" dirty="0" err="1" smtClean="0">
                <a:solidFill>
                  <a:srgbClr val="173C90"/>
                </a:solidFill>
                <a:latin typeface="Arial" charset="0"/>
              </a:rPr>
              <a:t>q</a:t>
            </a:r>
            <a:r>
              <a:rPr lang="pt-BR" sz="1800" dirty="0" smtClean="0">
                <a:solidFill>
                  <a:srgbClr val="173C90"/>
                </a:solidFill>
                <a:latin typeface="Arial" charset="0"/>
              </a:rPr>
              <a:t> 6h </a:t>
            </a:r>
          </a:p>
          <a:p>
            <a:pPr marL="1371600" lvl="3" indent="0">
              <a:lnSpc>
                <a:spcPct val="90000"/>
              </a:lnSpc>
              <a:spcBef>
                <a:spcPts val="2400"/>
              </a:spcBef>
              <a:buSzPct val="120000"/>
              <a:buNone/>
            </a:pPr>
            <a:endParaRPr lang="en-CA" sz="300" dirty="0" smtClean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4850505"/>
            <a:ext cx="683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29C6D8"/>
                </a:solidFill>
                <a:latin typeface="Arial" charset="0"/>
              </a:rPr>
              <a:t>* Reassess formula, protein supplement, and motility agent daily</a:t>
            </a:r>
            <a:endParaRPr lang="en-US" i="1" dirty="0" smtClean="0">
              <a:solidFill>
                <a:srgbClr val="29C6D8"/>
              </a:solidFill>
              <a:latin typeface="Arial" charset="0"/>
            </a:endParaRPr>
          </a:p>
          <a:p>
            <a:endParaRPr lang="en-US" dirty="0">
              <a:solidFill>
                <a:srgbClr val="29C6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974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57991"/>
            <a:ext cx="7847173" cy="34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He continues to receive volume based feeds</a:t>
            </a:r>
            <a:b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per PEP </a:t>
            </a:r>
            <a:r>
              <a:rPr lang="en-US" sz="2200" dirty="0" err="1">
                <a:solidFill>
                  <a:srgbClr val="173C90"/>
                </a:solidFill>
                <a:latin typeface="Arial" charset="0"/>
                <a:cs typeface="Arial" charset="0"/>
              </a:rPr>
              <a:t>uP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 protocol.</a:t>
            </a:r>
          </a:p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He has developed diarrhea and is having</a:t>
            </a:r>
            <a:b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4 to 5 loose stools per day.</a:t>
            </a:r>
            <a:endParaRPr lang="en-CA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>
              <a:spcBef>
                <a:spcPts val="1500"/>
              </a:spcBef>
            </a:pP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Which 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of the following would be an appropriate action?</a:t>
            </a:r>
            <a:endParaRPr lang="en-CA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763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Stop the tube feeds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763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Stop the metoclopramide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763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b="1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Implement the diarrhea management guidelines</a:t>
            </a:r>
            <a:endParaRPr lang="en-CA" b="1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763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Increasing the tube feeding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rate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1360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Admission Day 2</a:t>
            </a:r>
          </a:p>
        </p:txBody>
      </p:sp>
      <p:pic>
        <p:nvPicPr>
          <p:cNvPr id="7" name="Picture 6" descr="1711w1_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33" y="4284780"/>
            <a:ext cx="624674" cy="6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2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65991"/>
            <a:ext cx="7847173" cy="4368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He is now receiving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1500 mL 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in 24 hours volume based feeding after the dietitian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reassessed.</a:t>
            </a:r>
            <a:endParaRPr lang="en-US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The feeds were stopped while going for a test and were not started upon return to the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unit.</a:t>
            </a:r>
            <a:endParaRPr lang="en-US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At 1700h the feeds have been off for 4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hours.</a:t>
            </a:r>
            <a:endParaRPr lang="en-US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What rate will you run the feeds for the remainder of the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time based on a 1.5 kcal/ml formula?</a:t>
            </a:r>
            <a:endParaRPr lang="en-CA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62 </a:t>
            </a:r>
            <a:r>
              <a:rPr lang="en-US" dirty="0" smtClean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mL</a:t>
            </a: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75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 smtClean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80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 smtClean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115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160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Admission </a:t>
            </a:r>
            <a: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  <a:t>Day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981658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65991"/>
            <a:ext cx="7847173" cy="4368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He is now receiving </a:t>
            </a: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1500 mL </a:t>
            </a: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in 24 hours volume based feeding after the dietitian reassessed.</a:t>
            </a:r>
          </a:p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The feeds were stopped while going for a test and were not started upon return to the unit.</a:t>
            </a:r>
          </a:p>
          <a:p>
            <a:pPr>
              <a:spcBef>
                <a:spcPts val="1500"/>
              </a:spcBef>
            </a:pPr>
            <a:r>
              <a:rPr lang="en-US" sz="2200" dirty="0">
                <a:solidFill>
                  <a:srgbClr val="173C90"/>
                </a:solidFill>
                <a:latin typeface="Arial" charset="0"/>
                <a:cs typeface="Arial" charset="0"/>
              </a:rPr>
              <a:t>At 1700h the feeds have been off for 4 hours.</a:t>
            </a:r>
          </a:p>
          <a:p>
            <a:pPr>
              <a:spcBef>
                <a:spcPts val="1500"/>
              </a:spcBef>
            </a:pPr>
            <a:r>
              <a:rPr lang="en-US" sz="22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What rate will you run the feeds for the remainder of the time based on a 1.5 kcal/ml formula?</a:t>
            </a:r>
            <a:endParaRPr lang="en-CA" sz="22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 smtClean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62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75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b="1" dirty="0" smtClean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80 mL/</a:t>
            </a:r>
            <a:r>
              <a:rPr lang="en-US" b="1" dirty="0" err="1" smtClean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b="1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lphaUcPeriod"/>
            </a:pPr>
            <a:r>
              <a:rPr lang="en-US" dirty="0" smtClean="0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115 mL/</a:t>
            </a:r>
            <a:r>
              <a:rPr lang="en-US" dirty="0" err="1">
                <a:solidFill>
                  <a:srgbClr val="173C90"/>
                </a:solidFill>
                <a:latin typeface="Arial" charset="0"/>
                <a:ea typeface="ヒラギノ角ゴ Pro W3" charset="0"/>
                <a:cs typeface="Arial" charset="0"/>
              </a:rPr>
              <a:t>hr</a:t>
            </a:r>
            <a:endParaRPr lang="en-CA" dirty="0">
              <a:solidFill>
                <a:srgbClr val="173C90"/>
              </a:solidFill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160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STUDY: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Admission </a:t>
            </a:r>
            <a:r>
              <a:rPr lang="en-US" sz="4000" dirty="0" smtClean="0">
                <a:solidFill>
                  <a:srgbClr val="82B402"/>
                </a:solidFill>
                <a:latin typeface="Arial"/>
                <a:cs typeface="Arial"/>
              </a:rPr>
              <a:t>Day </a:t>
            </a:r>
            <a:r>
              <a:rPr lang="en-US" sz="4000" dirty="0">
                <a:solidFill>
                  <a:srgbClr val="82B402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7" name="Picture 6" descr="1711w1_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53" y="4405726"/>
            <a:ext cx="624674" cy="6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262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11_Q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83" b="34637"/>
          <a:stretch/>
        </p:blipFill>
        <p:spPr>
          <a:xfrm>
            <a:off x="1111799" y="742636"/>
            <a:ext cx="6920402" cy="42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543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16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GET PEPPED UP!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382722" y="1165469"/>
            <a:ext cx="7549002" cy="626222"/>
          </a:xfrm>
          <a:prstGeom prst="roundRect">
            <a:avLst/>
          </a:prstGeom>
          <a:solidFill>
            <a:srgbClr val="29C6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314990"/>
            <a:ext cx="8229601" cy="44601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Arial" charset="0"/>
              </a:rPr>
              <a:t>OPTION 1: </a:t>
            </a:r>
            <a:r>
              <a:rPr lang="en-US" sz="3100" dirty="0" smtClean="0">
                <a:solidFill>
                  <a:schemeClr val="bg1"/>
                </a:solidFill>
                <a:latin typeface="Arial" charset="0"/>
                <a:cs typeface="Times New Roman" charset="0"/>
              </a:rPr>
              <a:t>Begin Volume-Based feeds</a:t>
            </a:r>
          </a:p>
          <a:p>
            <a:pPr marL="0" indent="0">
              <a:lnSpc>
                <a:spcPct val="90000"/>
              </a:lnSpc>
              <a:buNone/>
            </a:pPr>
            <a:endParaRPr lang="en-US" sz="3400" b="1" dirty="0" smtClean="0">
              <a:solidFill>
                <a:srgbClr val="173C9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24 hour period begins at XX:XX h daily </a:t>
            </a:r>
          </a:p>
          <a:p>
            <a:pPr marL="285750" indent="-285750">
              <a:lnSpc>
                <a:spcPct val="80000"/>
              </a:lnSpc>
              <a:spcBef>
                <a:spcPts val="1800"/>
              </a:spcBef>
              <a:tabLst>
                <a:tab pos="-457200" algn="l"/>
                <a:tab pos="0" algn="l"/>
                <a:tab pos="2495550" algn="l"/>
              </a:tabLst>
            </a:pPr>
            <a: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Patients receive </a:t>
            </a:r>
            <a:r>
              <a:rPr lang="en-US" sz="2800" b="1" dirty="0" smtClean="0">
                <a:solidFill>
                  <a:srgbClr val="173C90"/>
                </a:solidFill>
                <a:latin typeface="Arial" charset="0"/>
              </a:rPr>
              <a:t>a semi-elemental formula </a:t>
            </a:r>
            <a: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initially  </a:t>
            </a:r>
            <a:endParaRPr lang="en-US" sz="2600" dirty="0" smtClean="0">
              <a:solidFill>
                <a:srgbClr val="173C90"/>
              </a:solidFill>
              <a:latin typeface="Arial" charset="0"/>
              <a:cs typeface="Times New Roman" charset="0"/>
            </a:endParaRPr>
          </a:p>
          <a:p>
            <a:pPr marL="285750" indent="-285750">
              <a:lnSpc>
                <a:spcPct val="80000"/>
              </a:lnSpc>
              <a:spcBef>
                <a:spcPts val="1800"/>
              </a:spcBef>
              <a:tabLst>
                <a:tab pos="-457200" algn="l"/>
                <a:tab pos="0" algn="l"/>
                <a:tab pos="2495550" algn="l"/>
              </a:tabLst>
            </a:pPr>
            <a:r>
              <a:rPr lang="en-US" sz="2600" b="1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Day 1: </a:t>
            </a:r>
            <a: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start feeding at 25 mL/</a:t>
            </a:r>
            <a:r>
              <a:rPr lang="en-US" sz="2600" dirty="0" err="1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hr</a:t>
            </a:r>
            <a:endParaRPr lang="en-US" sz="2600" dirty="0" smtClean="0">
              <a:solidFill>
                <a:srgbClr val="173C90"/>
              </a:solidFill>
              <a:latin typeface="Arial" charset="0"/>
              <a:cs typeface="Times New Roman" charset="0"/>
            </a:endParaRPr>
          </a:p>
          <a:p>
            <a:pPr marL="285750" indent="-285750">
              <a:lnSpc>
                <a:spcPct val="80000"/>
              </a:lnSpc>
              <a:spcBef>
                <a:spcPts val="1800"/>
              </a:spcBef>
              <a:tabLst>
                <a:tab pos="-457200" algn="l"/>
                <a:tab pos="0" algn="l"/>
                <a:tab pos="2495550" algn="l"/>
              </a:tabLst>
            </a:pPr>
            <a:r>
              <a:rPr lang="en-US" sz="2600" b="1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Day 2: </a:t>
            </a:r>
            <a: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Feeding rate determined by 24hr target volume</a:t>
            </a:r>
          </a:p>
          <a:p>
            <a:pPr marL="285750" indent="-285750">
              <a:spcBef>
                <a:spcPts val="1800"/>
              </a:spcBef>
              <a:tabLst>
                <a:tab pos="-457200" algn="l"/>
                <a:tab pos="0" algn="l"/>
                <a:tab pos="2495550" algn="l"/>
              </a:tabLst>
            </a:pPr>
            <a: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Consult dietitian to calculate 24hr target volume </a:t>
            </a:r>
            <a:b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</a:br>
            <a: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(if RD not available, use weight based goal until patient assessed)</a:t>
            </a:r>
          </a:p>
          <a:p>
            <a:pPr marL="285750" indent="-285750">
              <a:lnSpc>
                <a:spcPct val="80000"/>
              </a:lnSpc>
              <a:spcBef>
                <a:spcPts val="1800"/>
              </a:spcBef>
              <a:tabLst>
                <a:tab pos="-457200" algn="l"/>
                <a:tab pos="0" algn="l"/>
                <a:tab pos="2495550" algn="l"/>
              </a:tabLst>
            </a:pPr>
            <a: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Determine hourly rate as per Volume Based Feeding Schedule</a:t>
            </a:r>
          </a:p>
          <a:p>
            <a:pPr marL="285750" indent="-285750">
              <a:spcBef>
                <a:spcPts val="1800"/>
              </a:spcBef>
              <a:tabLst>
                <a:tab pos="-457200" algn="l"/>
                <a:tab pos="0" algn="l"/>
                <a:tab pos="2495550" algn="l"/>
              </a:tabLst>
            </a:pPr>
            <a: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Monitor gastric residual volumes as per Gastric Feeding Flowchart </a:t>
            </a:r>
            <a:b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</a:br>
            <a:r>
              <a:rPr lang="en-US" sz="2600" dirty="0" smtClean="0">
                <a:solidFill>
                  <a:srgbClr val="173C90"/>
                </a:solidFill>
                <a:latin typeface="Arial" charset="0"/>
                <a:cs typeface="Times New Roman" charset="0"/>
              </a:rPr>
              <a:t>and Volume Based Feeding Schedule</a:t>
            </a:r>
            <a:endParaRPr lang="en-US" sz="2600" dirty="0">
              <a:solidFill>
                <a:srgbClr val="173C9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5443" y="2609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39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4916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GET PEPED UP!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078562" y="1165469"/>
            <a:ext cx="7549002" cy="626222"/>
          </a:xfrm>
          <a:prstGeom prst="roundRect">
            <a:avLst/>
          </a:prstGeom>
          <a:solidFill>
            <a:srgbClr val="29C6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275096"/>
            <a:ext cx="6159565" cy="276262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OPTION 2: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Times New Roman" charset="0"/>
              </a:rPr>
              <a:t>Trophic feeds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dirty="0" smtClean="0">
              <a:solidFill>
                <a:srgbClr val="173C90"/>
              </a:solidFill>
              <a:latin typeface="Arial" charset="0"/>
            </a:endParaRPr>
          </a:p>
          <a:p>
            <a:pPr marL="457200" indent="-457200">
              <a:tabLst>
                <a:tab pos="-457200" algn="l"/>
                <a:tab pos="2495550" algn="l"/>
              </a:tabLst>
            </a:pPr>
            <a:r>
              <a:rPr lang="en-US" sz="20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Begin </a:t>
            </a:r>
            <a:r>
              <a:rPr lang="en-US" sz="2000" b="1" dirty="0" smtClean="0">
                <a:solidFill>
                  <a:srgbClr val="173C90"/>
                </a:solidFill>
                <a:latin typeface="Arial" charset="0"/>
              </a:rPr>
              <a:t>a semi-elemental formula </a:t>
            </a:r>
            <a:r>
              <a:rPr lang="en-US" sz="20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at </a:t>
            </a:r>
            <a:r>
              <a:rPr lang="en-US" sz="20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10 mL/h </a:t>
            </a:r>
            <a:br>
              <a:rPr lang="en-US" sz="2000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after initial tube placement confirmed</a:t>
            </a:r>
          </a:p>
          <a:p>
            <a:pPr marL="457200" indent="-457200">
              <a:tabLst>
                <a:tab pos="-457200" algn="l"/>
                <a:tab pos="2495550" algn="l"/>
              </a:tabLst>
            </a:pPr>
            <a:r>
              <a:rPr lang="en-US" sz="20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Do not monitor gastric residual volumes</a:t>
            </a:r>
          </a:p>
          <a:p>
            <a:pPr marL="457200" indent="-457200">
              <a:tabLst>
                <a:tab pos="-457200" algn="l"/>
                <a:tab pos="2495550" algn="l"/>
              </a:tabLst>
            </a:pPr>
            <a:r>
              <a:rPr lang="en-US" sz="20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Reassess ability to transition to </a:t>
            </a:r>
            <a:br>
              <a:rPr lang="en-US" sz="2000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Volume-Based feeds next day</a:t>
            </a:r>
            <a:endParaRPr lang="en-US" sz="2000" dirty="0">
              <a:solidFill>
                <a:srgbClr val="173C9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0440" y="4907117"/>
            <a:ext cx="3172149" cy="415769"/>
          </a:xfrm>
          <a:prstGeom prst="roundRect">
            <a:avLst/>
          </a:prstGeom>
          <a:solidFill>
            <a:srgbClr val="29C6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70440" y="4762064"/>
            <a:ext cx="2550420" cy="69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2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tsp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per hour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70440" y="2909091"/>
            <a:ext cx="2927560" cy="1852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70440" y="1966237"/>
            <a:ext cx="2927560" cy="18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75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4916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GET PEPPED UP!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078562" y="1165469"/>
            <a:ext cx="7549002" cy="626222"/>
          </a:xfrm>
          <a:prstGeom prst="roundRect">
            <a:avLst/>
          </a:prstGeom>
          <a:solidFill>
            <a:srgbClr val="29C6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199" y="1301692"/>
            <a:ext cx="7145396" cy="364833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>
                <a:solidFill>
                  <a:schemeClr val="bg1"/>
                </a:solidFill>
                <a:latin typeface="Arial" charset="0"/>
              </a:rPr>
              <a:t>OPTION 2: 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Times New Roman" charset="0"/>
              </a:rPr>
              <a:t>Trophic feeds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dirty="0" smtClean="0">
              <a:solidFill>
                <a:srgbClr val="173C90"/>
              </a:solidFill>
              <a:latin typeface="Arial" charset="0"/>
            </a:endParaRPr>
          </a:p>
          <a:p>
            <a:pPr>
              <a:lnSpc>
                <a:spcPct val="120000"/>
              </a:lnSpc>
              <a:buNone/>
              <a:tabLst>
                <a:tab pos="-457200" algn="l"/>
                <a:tab pos="276225" algn="l"/>
                <a:tab pos="381000" algn="l"/>
                <a:tab pos="552450" algn="l"/>
                <a:tab pos="2495550" algn="l"/>
              </a:tabLst>
            </a:pPr>
            <a:r>
              <a:rPr lang="en-US" sz="2300" b="1" dirty="0">
                <a:solidFill>
                  <a:srgbClr val="173C90"/>
                </a:solidFill>
                <a:latin typeface="Arial" charset="0"/>
                <a:cs typeface="Arial" charset="0"/>
              </a:rPr>
              <a:t>Intended for patient who is: </a:t>
            </a:r>
          </a:p>
          <a:p>
            <a:pPr>
              <a:buClr>
                <a:srgbClr val="173C90"/>
              </a:buClr>
              <a:tabLst>
                <a:tab pos="-457200" algn="l"/>
                <a:tab pos="276225" algn="l"/>
                <a:tab pos="381000" algn="l"/>
                <a:tab pos="552450" algn="l"/>
                <a:tab pos="2495550" algn="l"/>
              </a:tabLst>
            </a:pPr>
            <a:r>
              <a:rPr lang="en-US" sz="2300" dirty="0">
                <a:solidFill>
                  <a:srgbClr val="173C90"/>
                </a:solidFill>
                <a:latin typeface="Arial" charset="0"/>
                <a:cs typeface="Arial" charset="0"/>
              </a:rPr>
              <a:t>On vasopressors (regardless of dose</a:t>
            </a:r>
            <a:r>
              <a:rPr lang="en-US" sz="23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)</a:t>
            </a:r>
            <a:br>
              <a:rPr lang="en-US" sz="2300" dirty="0" smtClean="0">
                <a:solidFill>
                  <a:srgbClr val="173C90"/>
                </a:solidFill>
                <a:latin typeface="Arial" charset="0"/>
                <a:cs typeface="Arial" charset="0"/>
              </a:rPr>
            </a:br>
            <a:r>
              <a:rPr lang="en-US" sz="23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as </a:t>
            </a:r>
            <a:r>
              <a:rPr lang="en-US" sz="2300" dirty="0">
                <a:solidFill>
                  <a:srgbClr val="173C90"/>
                </a:solidFill>
                <a:latin typeface="Arial" charset="0"/>
                <a:cs typeface="Arial" charset="0"/>
              </a:rPr>
              <a:t>long as they are adequately </a:t>
            </a:r>
            <a:r>
              <a:rPr lang="en-US" sz="23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resuscitated</a:t>
            </a:r>
          </a:p>
          <a:p>
            <a:pPr>
              <a:buClr>
                <a:srgbClr val="173C90"/>
              </a:buClr>
              <a:tabLst>
                <a:tab pos="-457200" algn="l"/>
                <a:tab pos="276225" algn="l"/>
                <a:tab pos="381000" algn="l"/>
                <a:tab pos="552450" algn="l"/>
                <a:tab pos="2495550" algn="l"/>
              </a:tabLst>
            </a:pPr>
            <a:r>
              <a:rPr lang="en-US" sz="23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Not </a:t>
            </a:r>
            <a:r>
              <a:rPr lang="en-US" sz="2300" dirty="0">
                <a:solidFill>
                  <a:srgbClr val="173C90"/>
                </a:solidFill>
                <a:latin typeface="Arial" charset="0"/>
                <a:cs typeface="Arial" charset="0"/>
              </a:rPr>
              <a:t>suitable for high volume enteral feeding: </a:t>
            </a:r>
          </a:p>
          <a:p>
            <a:pPr lvl="1">
              <a:tabLst>
                <a:tab pos="-457200" algn="l"/>
                <a:tab pos="276225" algn="l"/>
                <a:tab pos="381000" algn="l"/>
                <a:tab pos="552450" algn="l"/>
                <a:tab pos="2495550" algn="l"/>
              </a:tabLst>
            </a:pPr>
            <a:r>
              <a:rPr lang="en-US" sz="2300" dirty="0">
                <a:solidFill>
                  <a:srgbClr val="173C90"/>
                </a:solidFill>
                <a:latin typeface="Arial" charset="0"/>
                <a:cs typeface="Arial" charset="0"/>
              </a:rPr>
              <a:t>Ruptured AAA</a:t>
            </a:r>
          </a:p>
          <a:p>
            <a:pPr lvl="1">
              <a:tabLst>
                <a:tab pos="-457200" algn="l"/>
                <a:tab pos="276225" algn="l"/>
                <a:tab pos="381000" algn="l"/>
                <a:tab pos="552450" algn="l"/>
                <a:tab pos="2495550" algn="l"/>
              </a:tabLst>
            </a:pPr>
            <a:r>
              <a:rPr lang="en-US" sz="2300" dirty="0">
                <a:solidFill>
                  <a:srgbClr val="173C90"/>
                </a:solidFill>
                <a:latin typeface="Arial" charset="0"/>
                <a:cs typeface="Arial" charset="0"/>
              </a:rPr>
              <a:t>Surgically placed </a:t>
            </a:r>
            <a:r>
              <a:rPr lang="en-US" sz="2300" dirty="0" err="1">
                <a:solidFill>
                  <a:srgbClr val="173C90"/>
                </a:solidFill>
                <a:latin typeface="Arial" charset="0"/>
                <a:cs typeface="Arial" charset="0"/>
              </a:rPr>
              <a:t>jejunostomy</a:t>
            </a:r>
            <a:endParaRPr lang="en-US" sz="2300" dirty="0">
              <a:solidFill>
                <a:srgbClr val="173C90"/>
              </a:solidFill>
              <a:latin typeface="Arial" charset="0"/>
              <a:cs typeface="Arial" charset="0"/>
            </a:endParaRPr>
          </a:p>
          <a:p>
            <a:pPr lvl="1">
              <a:tabLst>
                <a:tab pos="-457200" algn="l"/>
                <a:tab pos="276225" algn="l"/>
                <a:tab pos="381000" algn="l"/>
                <a:tab pos="552450" algn="l"/>
                <a:tab pos="2495550" algn="l"/>
              </a:tabLst>
            </a:pPr>
            <a:r>
              <a:rPr lang="en-US" sz="2300" dirty="0">
                <a:solidFill>
                  <a:srgbClr val="173C90"/>
                </a:solidFill>
                <a:latin typeface="Arial" charset="0"/>
                <a:cs typeface="Arial" charset="0"/>
              </a:rPr>
              <a:t>Upper intestinal anastomosis</a:t>
            </a:r>
          </a:p>
          <a:p>
            <a:pPr lvl="1">
              <a:tabLst>
                <a:tab pos="-457200" algn="l"/>
                <a:tab pos="276225" algn="l"/>
                <a:tab pos="381000" algn="l"/>
                <a:tab pos="552450" algn="l"/>
                <a:tab pos="2495550" algn="l"/>
              </a:tabLst>
            </a:pPr>
            <a:r>
              <a:rPr lang="en-US" sz="2300" dirty="0">
                <a:solidFill>
                  <a:srgbClr val="173C90"/>
                </a:solidFill>
                <a:latin typeface="Arial" charset="0"/>
                <a:cs typeface="Arial" charset="0"/>
              </a:rPr>
              <a:t>Impending </a:t>
            </a:r>
            <a:r>
              <a:rPr lang="en-US" sz="23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intubation</a:t>
            </a:r>
          </a:p>
          <a:p>
            <a:pPr lvl="1">
              <a:tabLst>
                <a:tab pos="-457200" algn="l"/>
                <a:tab pos="276225" algn="l"/>
                <a:tab pos="381000" algn="l"/>
                <a:tab pos="552450" algn="l"/>
                <a:tab pos="2495550" algn="l"/>
              </a:tabLst>
            </a:pPr>
            <a:r>
              <a:rPr lang="en-US" sz="2300" dirty="0" smtClean="0">
                <a:solidFill>
                  <a:srgbClr val="173C90"/>
                </a:solidFill>
                <a:latin typeface="Arial" charset="0"/>
                <a:cs typeface="Arial" charset="0"/>
              </a:rPr>
              <a:t>Risk of re-feeding syndrome</a:t>
            </a:r>
            <a:endParaRPr lang="en-US" sz="2300" dirty="0">
              <a:solidFill>
                <a:srgbClr val="173C9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65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078562" y="1165469"/>
            <a:ext cx="7549002" cy="626222"/>
          </a:xfrm>
          <a:prstGeom prst="roundRect">
            <a:avLst/>
          </a:prstGeom>
          <a:solidFill>
            <a:srgbClr val="29C6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6044" y="1281745"/>
            <a:ext cx="6734658" cy="276262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OPTION 3: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Times New Roman" charset="0"/>
              </a:rPr>
              <a:t>NPO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dirty="0" smtClean="0">
              <a:solidFill>
                <a:srgbClr val="173C90"/>
              </a:solidFill>
              <a:latin typeface="Arial" charset="0"/>
            </a:endParaRPr>
          </a:p>
          <a:p>
            <a:pPr marL="0" indent="0">
              <a:buClr>
                <a:srgbClr val="173C90"/>
              </a:buClr>
              <a:buNone/>
              <a:defRPr/>
            </a:pPr>
            <a:r>
              <a:rPr lang="en-US" sz="2000" b="1" dirty="0">
                <a:solidFill>
                  <a:srgbClr val="173C90"/>
                </a:solidFill>
                <a:latin typeface="AriEL"/>
                <a:cs typeface="AriEL"/>
              </a:rPr>
              <a:t>Only</a:t>
            </a:r>
            <a:r>
              <a:rPr lang="en-US" sz="2000" i="1" dirty="0">
                <a:solidFill>
                  <a:srgbClr val="173C90"/>
                </a:solidFill>
                <a:latin typeface="AriEL"/>
                <a:cs typeface="AriEL"/>
              </a:rPr>
              <a:t> </a:t>
            </a:r>
            <a:r>
              <a:rPr lang="en-US" sz="2000" dirty="0">
                <a:solidFill>
                  <a:srgbClr val="173C90"/>
                </a:solidFill>
                <a:latin typeface="AriEL"/>
                <a:cs typeface="AriEL"/>
              </a:rPr>
              <a:t>if contraindication to EN present: bowel perforation</a:t>
            </a:r>
            <a:r>
              <a:rPr lang="en-US" sz="2000" dirty="0" smtClean="0">
                <a:solidFill>
                  <a:srgbClr val="173C90"/>
                </a:solidFill>
                <a:latin typeface="AriEL"/>
                <a:cs typeface="AriEL"/>
              </a:rPr>
              <a:t>,</a:t>
            </a:r>
            <a:br>
              <a:rPr lang="en-US" sz="2000" dirty="0" smtClean="0">
                <a:solidFill>
                  <a:srgbClr val="173C90"/>
                </a:solidFill>
                <a:latin typeface="AriEL"/>
                <a:cs typeface="AriEL"/>
              </a:rPr>
            </a:br>
            <a:r>
              <a:rPr lang="en-US" sz="2000" dirty="0" smtClean="0">
                <a:solidFill>
                  <a:srgbClr val="173C90"/>
                </a:solidFill>
                <a:latin typeface="AriEL"/>
                <a:cs typeface="AriEL"/>
              </a:rPr>
              <a:t>bowel </a:t>
            </a:r>
            <a:r>
              <a:rPr lang="en-US" sz="2000" dirty="0">
                <a:solidFill>
                  <a:srgbClr val="173C90"/>
                </a:solidFill>
                <a:latin typeface="AriEL"/>
                <a:cs typeface="AriEL"/>
              </a:rPr>
              <a:t>obstruction, proximal high output fistula.  </a:t>
            </a:r>
          </a:p>
          <a:p>
            <a:pPr marL="0" indent="0">
              <a:buClr>
                <a:srgbClr val="173C90"/>
              </a:buClr>
              <a:buNone/>
              <a:defRPr/>
            </a:pPr>
            <a:r>
              <a:rPr lang="en-US" sz="2000" b="1" dirty="0">
                <a:solidFill>
                  <a:srgbClr val="173C90"/>
                </a:solidFill>
                <a:latin typeface="AriEL"/>
                <a:cs typeface="AriEL"/>
              </a:rPr>
              <a:t>Recent operation and high NG output </a:t>
            </a:r>
            <a:r>
              <a:rPr lang="en-US" sz="2000" b="1" dirty="0" smtClean="0">
                <a:solidFill>
                  <a:srgbClr val="173C90"/>
                </a:solidFill>
                <a:latin typeface="AriEL"/>
                <a:cs typeface="AriEL"/>
              </a:rPr>
              <a:t/>
            </a:r>
            <a:br>
              <a:rPr lang="en-US" sz="2000" b="1" dirty="0" smtClean="0">
                <a:solidFill>
                  <a:srgbClr val="173C90"/>
                </a:solidFill>
                <a:latin typeface="AriEL"/>
                <a:cs typeface="AriEL"/>
              </a:rPr>
            </a:br>
            <a:r>
              <a:rPr lang="en-US" sz="2000" b="1" dirty="0" smtClean="0">
                <a:solidFill>
                  <a:srgbClr val="173C90"/>
                </a:solidFill>
                <a:latin typeface="AriEL"/>
                <a:cs typeface="AriEL"/>
              </a:rPr>
              <a:t>are </a:t>
            </a:r>
            <a:r>
              <a:rPr lang="en-US" sz="2000" b="1" dirty="0">
                <a:solidFill>
                  <a:srgbClr val="173C90"/>
                </a:solidFill>
                <a:latin typeface="AriEL"/>
                <a:cs typeface="AriEL"/>
              </a:rPr>
              <a:t>not a contraindication to EN. </a:t>
            </a:r>
          </a:p>
          <a:p>
            <a:pPr marL="0" indent="0">
              <a:buClr>
                <a:srgbClr val="173C90"/>
              </a:buClr>
              <a:buNone/>
              <a:defRPr/>
            </a:pPr>
            <a:r>
              <a:rPr lang="en-US" sz="2000" b="1" dirty="0">
                <a:solidFill>
                  <a:srgbClr val="173C90"/>
                </a:solidFill>
                <a:latin typeface="AriEL"/>
                <a:cs typeface="AriEL"/>
              </a:rPr>
              <a:t>Reassess</a:t>
            </a:r>
            <a:r>
              <a:rPr lang="en-US" sz="2000" dirty="0">
                <a:solidFill>
                  <a:srgbClr val="173C90"/>
                </a:solidFill>
                <a:latin typeface="AriEL"/>
                <a:cs typeface="AriEL"/>
              </a:rPr>
              <a:t> ability to transition to Volume-Based feeds next day.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916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GET PEPPED UP!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pic>
        <p:nvPicPr>
          <p:cNvPr id="7" name="Picture 6" descr="1711w1_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370" y="1821927"/>
            <a:ext cx="624674" cy="624674"/>
          </a:xfrm>
          <a:prstGeom prst="rect">
            <a:avLst/>
          </a:prstGeom>
        </p:spPr>
      </p:pic>
      <p:pic>
        <p:nvPicPr>
          <p:cNvPr id="2" name="Picture 1" descr="1711w1_cr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370" y="2492918"/>
            <a:ext cx="617853" cy="617853"/>
          </a:xfrm>
          <a:prstGeom prst="rect">
            <a:avLst/>
          </a:prstGeom>
        </p:spPr>
      </p:pic>
      <p:pic>
        <p:nvPicPr>
          <p:cNvPr id="8" name="Picture 7" descr="1711w1_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370" y="3171243"/>
            <a:ext cx="624674" cy="6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74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62187"/>
            <a:ext cx="9144000" cy="916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sz="3600" b="1" dirty="0" smtClean="0">
                <a:solidFill>
                  <a:srgbClr val="82B402"/>
                </a:solidFill>
                <a:latin typeface="Arial"/>
                <a:cs typeface="Arial"/>
              </a:rPr>
              <a:t>GASTRIC FEEDING FLOWCHART</a:t>
            </a:r>
            <a:endParaRPr lang="en-US" sz="3600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pic>
        <p:nvPicPr>
          <p:cNvPr id="6" name="Picture 5" descr="gastric_feeding_Flow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4" y="933547"/>
            <a:ext cx="6617168" cy="477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9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c_NF_Critical_Patient_Do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959877" cy="56925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4845" y="1886497"/>
            <a:ext cx="3857115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STUDY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845" y="2972880"/>
            <a:ext cx="41040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buSzPct val="70000"/>
            </a:pPr>
            <a:r>
              <a:rPr lang="en-US" sz="2200" dirty="0">
                <a:solidFill>
                  <a:srgbClr val="173C90"/>
                </a:solidFill>
                <a:latin typeface="Arial"/>
                <a:cs typeface="Arial"/>
              </a:rPr>
              <a:t>73 year old male is </a:t>
            </a: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admitted</a:t>
            </a:r>
            <a:b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to </a:t>
            </a:r>
            <a:r>
              <a:rPr lang="en-US" sz="2200" dirty="0">
                <a:solidFill>
                  <a:srgbClr val="173C90"/>
                </a:solidFill>
                <a:latin typeface="Arial"/>
                <a:cs typeface="Arial"/>
              </a:rPr>
              <a:t>ICU at </a:t>
            </a: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2100 </a:t>
            </a:r>
            <a:r>
              <a:rPr lang="en-US" sz="2200" dirty="0">
                <a:solidFill>
                  <a:srgbClr val="173C90"/>
                </a:solidFill>
                <a:latin typeface="Arial"/>
                <a:cs typeface="Arial"/>
              </a:rPr>
              <a:t>hours with a three day history of shortness of breath and weakness.  </a:t>
            </a:r>
          </a:p>
        </p:txBody>
      </p:sp>
    </p:spTree>
    <p:extLst>
      <p:ext uri="{BB962C8B-B14F-4D97-AF65-F5344CB8AC3E}">
        <p14:creationId xmlns:p14="http://schemas.microsoft.com/office/powerpoint/2010/main" xmlns="" val="67259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243111"/>
            <a:ext cx="7104459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buSzPct val="70000"/>
              <a:buFont typeface="Arial"/>
              <a:buChar char="•"/>
            </a:pP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He is in respiratory distress with oxygen saturations of 88% on 15 liters with a respiratory rate of 36/min </a:t>
            </a:r>
          </a:p>
          <a:p>
            <a:pPr marL="285750" indent="-285750">
              <a:spcBef>
                <a:spcPts val="1500"/>
              </a:spcBef>
              <a:buSzPct val="70000"/>
              <a:buFont typeface="Arial"/>
              <a:buChar char="•"/>
            </a:pP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He is intubated and placed on FiO2 of 50%,</a:t>
            </a:r>
            <a:b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PEEP 15 and PSV of 12</a:t>
            </a:r>
          </a:p>
          <a:p>
            <a:pPr marL="285750" indent="-285750">
              <a:spcBef>
                <a:spcPts val="1500"/>
              </a:spcBef>
              <a:buSzPct val="70000"/>
              <a:buFont typeface="Arial"/>
              <a:buChar char="•"/>
            </a:pP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His saturations have improved</a:t>
            </a:r>
            <a:b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73C90"/>
                </a:solidFill>
                <a:latin typeface="Arial"/>
                <a:cs typeface="Arial"/>
              </a:rPr>
              <a:t>and his respiratory rate is 14/min</a:t>
            </a:r>
            <a:endParaRPr lang="en-US" sz="2200" dirty="0">
              <a:solidFill>
                <a:srgbClr val="173C9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722"/>
            <a:ext cx="8229600" cy="91630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rgbClr val="82B402"/>
                </a:solidFill>
                <a:latin typeface="Arial"/>
                <a:cs typeface="Arial"/>
              </a:rPr>
              <a:t>CASE </a:t>
            </a:r>
            <a:r>
              <a:rPr lang="en-US" sz="4000" b="1" smtClean="0">
                <a:solidFill>
                  <a:srgbClr val="82B402"/>
                </a:solidFill>
                <a:latin typeface="Arial"/>
                <a:cs typeface="Arial"/>
              </a:rPr>
              <a:t>STUDY:</a:t>
            </a:r>
            <a:endParaRPr lang="en-US" sz="3200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31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607</Words>
  <Application>Microsoft Office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MAIN FEATURES  OF THE PEP uP PROTOCOL</vt:lpstr>
      <vt:lpstr>GET PEPPED UP!</vt:lpstr>
      <vt:lpstr>GET PEPED UP!</vt:lpstr>
      <vt:lpstr>GET PEPPED UP!</vt:lpstr>
      <vt:lpstr>GET PEPPED UP!</vt:lpstr>
      <vt:lpstr>GASTRIC FEEDING FLOWCHART</vt:lpstr>
      <vt:lpstr>CASE STUDY</vt:lpstr>
      <vt:lpstr>CASE STUDY:</vt:lpstr>
      <vt:lpstr>CASE STUDY:</vt:lpstr>
      <vt:lpstr>CASE STUDY: ADMISSION</vt:lpstr>
      <vt:lpstr>CASE STUDY: ADMISSION</vt:lpstr>
      <vt:lpstr>Slide 13</vt:lpstr>
      <vt:lpstr>Slide 14</vt:lpstr>
      <vt:lpstr>CASE STUDY: Admission Orders</vt:lpstr>
      <vt:lpstr>CASE STUDY: Volume-based feeds: Getting Started</vt:lpstr>
      <vt:lpstr>CASE STUDY: Setting the 24 hour rate</vt:lpstr>
      <vt:lpstr>CASE STUDY: Setting the 24 hour rate</vt:lpstr>
      <vt:lpstr>CASE STUDY: Admission Day 2</vt:lpstr>
      <vt:lpstr>CASE STUDY: Admission Day 2</vt:lpstr>
      <vt:lpstr>CASE STUDY: Admission Day 3</vt:lpstr>
      <vt:lpstr>CASE STUDY: Admission Day 3</vt:lpstr>
      <vt:lpstr>Slide 23</vt:lpstr>
    </vt:vector>
  </TitlesOfParts>
  <Company>S&amp;S Diseno Grafico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Luisa  Esclusa</dc:creator>
  <cp:lastModifiedBy>Owner</cp:lastModifiedBy>
  <cp:revision>65</cp:revision>
  <dcterms:created xsi:type="dcterms:W3CDTF">2012-07-11T15:35:04Z</dcterms:created>
  <dcterms:modified xsi:type="dcterms:W3CDTF">2014-05-28T12:31:21Z</dcterms:modified>
</cp:coreProperties>
</file>