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Override PartName="/ppt/charts/chart7.xml" ContentType="application/vnd.openxmlformats-officedocument.drawingml.chart+xml"/>
  <Default Extension="bin" ContentType="application/vnd.openxmlformats-officedocument.presentationml.printerSettings"/>
  <Override PartName="/ppt/slideLayouts/slideLayout17.xml" ContentType="application/vnd.openxmlformats-officedocument.presentationml.slideLayout+xml"/>
  <Override PartName="/ppt/notesSlides/notesSlide13.xml" ContentType="application/vnd.openxmlformats-officedocument.presentationml.notesSlide+xml"/>
  <Default Extension="wmf" ContentType="image/x-wmf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charts/chart4.xml" ContentType="application/vnd.openxmlformats-officedocument.drawingml.chart+xml"/>
  <Override PartName="/ppt/slides/slide11.xml" ContentType="application/vnd.openxmlformats-officedocument.presentationml.slide+xml"/>
  <Override PartName="/ppt/slides/slide46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Default Extension="xls" ContentType="application/vnd.ms-excel"/>
  <Override PartName="/ppt/slides/slide5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charts/chart5.xml" ContentType="application/vnd.openxmlformats-officedocument.drawingml.chart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15.xml" ContentType="application/vnd.openxmlformats-officedocument.presentationml.slideLayout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Default Extension="xlsx" ContentType="application/vnd.openxmlformats-officedocument.spreadsheetml.sheet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charts/chart2.xml" ContentType="application/vnd.openxmlformats-officedocument.drawingml.chart+xml"/>
  <Override PartName="/ppt/slideLayouts/slideLayout12.xml" ContentType="application/vnd.openxmlformats-officedocument.presentationml.slideLayout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slideLayouts/slideLayout16.xml" ContentType="application/vnd.openxmlformats-officedocument.presentationml.slideLayout+xml"/>
  <Override PartName="/ppt/charts/chart6.xml" ContentType="application/vnd.openxmlformats-officedocument.drawingml.chart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drawings/drawing1.xml" ContentType="application/vnd.openxmlformats-officedocument.drawingml.chartshapes+xml"/>
  <Override PartName="/ppt/slides/slide55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Default Extension="pict" ContentType="image/pict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charts/chart3.xml" ContentType="application/vnd.openxmlformats-officedocument.drawingml.chart+xml"/>
  <Default Extension="pdf" ContentType="application/pdf"/>
  <Override PartName="/ppt/slideLayouts/slideLayout13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914" r:id="rId1"/>
  </p:sldMasterIdLst>
  <p:notesMasterIdLst>
    <p:notesMasterId r:id="rId64"/>
  </p:notesMasterIdLst>
  <p:sldIdLst>
    <p:sldId id="256" r:id="rId2"/>
    <p:sldId id="257" r:id="rId3"/>
    <p:sldId id="258" r:id="rId4"/>
    <p:sldId id="259" r:id="rId5"/>
    <p:sldId id="264" r:id="rId6"/>
    <p:sldId id="265" r:id="rId7"/>
    <p:sldId id="309" r:id="rId8"/>
    <p:sldId id="261" r:id="rId9"/>
    <p:sldId id="310" r:id="rId10"/>
    <p:sldId id="311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7" r:id="rId29"/>
    <p:sldId id="291" r:id="rId30"/>
    <p:sldId id="288" r:id="rId31"/>
    <p:sldId id="292" r:id="rId32"/>
    <p:sldId id="290" r:id="rId33"/>
    <p:sldId id="327" r:id="rId34"/>
    <p:sldId id="293" r:id="rId35"/>
    <p:sldId id="312" r:id="rId36"/>
    <p:sldId id="313" r:id="rId37"/>
    <p:sldId id="314" r:id="rId38"/>
    <p:sldId id="316" r:id="rId39"/>
    <p:sldId id="315" r:id="rId40"/>
    <p:sldId id="299" r:id="rId41"/>
    <p:sldId id="317" r:id="rId42"/>
    <p:sldId id="300" r:id="rId43"/>
    <p:sldId id="326" r:id="rId44"/>
    <p:sldId id="301" r:id="rId45"/>
    <p:sldId id="324" r:id="rId46"/>
    <p:sldId id="302" r:id="rId47"/>
    <p:sldId id="318" r:id="rId48"/>
    <p:sldId id="319" r:id="rId49"/>
    <p:sldId id="325" r:id="rId50"/>
    <p:sldId id="320" r:id="rId51"/>
    <p:sldId id="328" r:id="rId52"/>
    <p:sldId id="303" r:id="rId53"/>
    <p:sldId id="322" r:id="rId54"/>
    <p:sldId id="323" r:id="rId55"/>
    <p:sldId id="329" r:id="rId56"/>
    <p:sldId id="334" r:id="rId57"/>
    <p:sldId id="330" r:id="rId58"/>
    <p:sldId id="305" r:id="rId59"/>
    <p:sldId id="306" r:id="rId60"/>
    <p:sldId id="331" r:id="rId61"/>
    <p:sldId id="332" r:id="rId62"/>
    <p:sldId id="333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6926" autoAdjust="0"/>
    <p:restoredTop sz="82286" autoAdjust="0"/>
  </p:normalViewPr>
  <p:slideViewPr>
    <p:cSldViewPr snapToGrid="0" snapToObjects="1">
      <p:cViewPr varScale="1">
        <p:scale>
          <a:sx n="116" d="100"/>
          <a:sy n="116" d="100"/>
        </p:scale>
        <p:origin x="-21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Z\clinical%20research%20unit\ICU\NutritionSurvey2011\developers\analysis\Presentation2011\Figures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Z\clinical%20research%20unit\ICU\NutritionSurvey2011\developers\analysis\Presentation2011\Figures.xls" TargetMode="External"/><Relationship Id="rId2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Z\clinical%20research%20unit\ICU\NutritionSurvey2011\developers\analysis\Presentation2011\Figures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Z\clinical%20research%20unit\ICU\NutritionSurvey2011\developers\analysis\Presentation2011\Figures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Z\clinical%20research%20unit\ICU\NutritionSurvey2011\developers\analysis\Presentation2011\Figures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Z\clinical%20research%20unit\ICU\NutritionSurvey2011\developers\analysis\Presentation2011\Figures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plotArea>
      <c:layout>
        <c:manualLayout>
          <c:layoutTarget val="inner"/>
          <c:xMode val="edge"/>
          <c:yMode val="edge"/>
          <c:x val="0.107317243580481"/>
          <c:y val="0.0700282027644727"/>
          <c:w val="0.869920080538746"/>
          <c:h val="0.77311135851978"/>
        </c:manualLayout>
      </c:layout>
      <c:barChart>
        <c:barDir val="col"/>
        <c:grouping val="clustered"/>
        <c:ser>
          <c:idx val="3"/>
          <c:order val="0"/>
          <c:spPr>
            <a:pattFill prst="wdDnDiag">
              <a:fgClr>
                <a:srgbClr val="FFFFFF"/>
              </a:fgClr>
              <a:bgClr>
                <a:srgbClr val="9999FF"/>
              </a:bgClr>
            </a:pattFill>
            <a:ln w="12700">
              <a:solidFill>
                <a:srgbClr val="000000"/>
              </a:solidFill>
              <a:prstDash val="solid"/>
            </a:ln>
          </c:spPr>
          <c:dPt>
            <c:idx val="6"/>
            <c:spPr>
              <a:pattFill prst="wdDnDiag">
                <a:fgClr>
                  <a:srgbClr val="9999FF"/>
                </a:fgClr>
                <a:bgClr>
                  <a:srgbClr val="9999FF"/>
                </a:bgClr>
              </a:patt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strRef>
              <c:f>'Oct2011'!$B$3:$B$9</c:f>
              <c:strCache>
                <c:ptCount val="7"/>
                <c:pt idx="0">
                  <c:v>Canada</c:v>
                </c:pt>
                <c:pt idx="1">
                  <c:v>Australia and New Zealand</c:v>
                </c:pt>
                <c:pt idx="2">
                  <c:v>USA</c:v>
                </c:pt>
                <c:pt idx="3">
                  <c:v>Europe</c:v>
                </c:pt>
                <c:pt idx="4">
                  <c:v>Latin America</c:v>
                </c:pt>
                <c:pt idx="5">
                  <c:v>Asia</c:v>
                </c:pt>
                <c:pt idx="6">
                  <c:v>Total</c:v>
                </c:pt>
              </c:strCache>
            </c:strRef>
          </c:cat>
          <c:val>
            <c:numRef>
              <c:f>'Oct2011'!$C$3:$C$9</c:f>
              <c:numCache>
                <c:formatCode>General</c:formatCode>
                <c:ptCount val="7"/>
                <c:pt idx="0">
                  <c:v>83.54621000000005</c:v>
                </c:pt>
                <c:pt idx="1">
                  <c:v>71.67175999999998</c:v>
                </c:pt>
                <c:pt idx="2">
                  <c:v>75.41006000000005</c:v>
                </c:pt>
                <c:pt idx="3">
                  <c:v>54.58221</c:v>
                </c:pt>
                <c:pt idx="4">
                  <c:v>83.99247</c:v>
                </c:pt>
                <c:pt idx="5">
                  <c:v>61.3132</c:v>
                </c:pt>
                <c:pt idx="6">
                  <c:v>71.04796000000007</c:v>
                </c:pt>
              </c:numCache>
            </c:numRef>
          </c:val>
        </c:ser>
        <c:gapWidth val="50"/>
        <c:overlap val="100"/>
        <c:axId val="703127192"/>
        <c:axId val="607084456"/>
      </c:barChart>
      <c:stockChart>
        <c:ser>
          <c:idx val="0"/>
          <c:order val="1"/>
          <c:spPr>
            <a:ln w="28575">
              <a:noFill/>
            </a:ln>
          </c:spPr>
          <c:marker>
            <c:symbol val="none"/>
          </c:marker>
          <c:dLbls>
            <c:dLbl>
              <c:idx val="0"/>
              <c:layout>
                <c:manualLayout>
                  <c:x val="0.0"/>
                  <c:y val="-0.039320822162645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83.5%</a:t>
                    </a:r>
                  </a:p>
                </c:rich>
              </c:tx>
              <c:dLblPos val="r"/>
            </c:dLbl>
            <c:dLbl>
              <c:idx val="1"/>
              <c:delete val="1"/>
            </c:dLbl>
            <c:dLbl>
              <c:idx val="2"/>
              <c:layout>
                <c:manualLayout>
                  <c:x val="0.106233062330623"/>
                  <c:y val="0.11438756482517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54.6%</a:t>
                    </a:r>
                  </a:p>
                </c:rich>
              </c:tx>
              <c:dLblPos val="r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layout>
                <c:manualLayout>
                  <c:x val="0.0"/>
                  <c:y val="-0.035746201966041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71.0</a:t>
                    </a:r>
                    <a:r>
                      <a:rPr lang="en-US" baseline="0"/>
                      <a:t> </a:t>
                    </a:r>
                    <a:r>
                      <a:rPr lang="en-US"/>
                      <a:t>%</a:t>
                    </a:r>
                  </a:p>
                </c:rich>
              </c:tx>
              <c:dLblPos val="r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Val val="1"/>
          </c:dLbls>
          <c:cat>
            <c:strRef>
              <c:f>'Oct2011'!$B$3:$B$9</c:f>
              <c:strCache>
                <c:ptCount val="7"/>
                <c:pt idx="0">
                  <c:v>Canada</c:v>
                </c:pt>
                <c:pt idx="1">
                  <c:v>Australia and New Zealand</c:v>
                </c:pt>
                <c:pt idx="2">
                  <c:v>USA</c:v>
                </c:pt>
                <c:pt idx="3">
                  <c:v>Europe</c:v>
                </c:pt>
                <c:pt idx="4">
                  <c:v>Latin America</c:v>
                </c:pt>
                <c:pt idx="5">
                  <c:v>Asia</c:v>
                </c:pt>
                <c:pt idx="6">
                  <c:v>Total</c:v>
                </c:pt>
              </c:strCache>
            </c:strRef>
          </c:cat>
          <c:val>
            <c:numRef>
              <c:f>'Oct2011'!$D$3:$D$9</c:f>
              <c:numCache>
                <c:formatCode>General</c:formatCode>
                <c:ptCount val="7"/>
                <c:pt idx="0">
                  <c:v>83.54621000000005</c:v>
                </c:pt>
                <c:pt idx="1">
                  <c:v>71.67175999999998</c:v>
                </c:pt>
                <c:pt idx="2">
                  <c:v>75.41006000000005</c:v>
                </c:pt>
                <c:pt idx="3">
                  <c:v>54.58221</c:v>
                </c:pt>
                <c:pt idx="4">
                  <c:v>83.99247</c:v>
                </c:pt>
                <c:pt idx="5">
                  <c:v>61.3132</c:v>
                </c:pt>
                <c:pt idx="6">
                  <c:v>71.04796000000007</c:v>
                </c:pt>
              </c:numCache>
            </c:numRef>
          </c:val>
        </c:ser>
        <c:ser>
          <c:idx val="1"/>
          <c:order val="2"/>
          <c:spPr>
            <a:ln w="28575">
              <a:noFill/>
            </a:ln>
          </c:spPr>
          <c:marker>
            <c:symbol val="dash"/>
            <c:size val="10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dLbls>
            <c:dLbl>
              <c:idx val="6"/>
              <c:layout>
                <c:manualLayout>
                  <c:x val="0.0"/>
                  <c:y val="0.0464700625558534"/>
                </c:manualLayout>
              </c:layout>
              <c:tx>
                <c:rich>
                  <a:bodyPr/>
                  <a:lstStyle/>
                  <a:p>
                    <a:pPr>
                      <a:defRPr sz="1150" b="1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100.0%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</c:dLbl>
            <c:delete val="1"/>
          </c:dLbls>
          <c:cat>
            <c:strRef>
              <c:f>'Oct2011'!$B$3:$B$9</c:f>
              <c:strCache>
                <c:ptCount val="7"/>
                <c:pt idx="0">
                  <c:v>Canada</c:v>
                </c:pt>
                <c:pt idx="1">
                  <c:v>Australia and New Zealand</c:v>
                </c:pt>
                <c:pt idx="2">
                  <c:v>USA</c:v>
                </c:pt>
                <c:pt idx="3">
                  <c:v>Europe</c:v>
                </c:pt>
                <c:pt idx="4">
                  <c:v>Latin America</c:v>
                </c:pt>
                <c:pt idx="5">
                  <c:v>Asia</c:v>
                </c:pt>
                <c:pt idx="6">
                  <c:v>Total</c:v>
                </c:pt>
              </c:strCache>
            </c:strRef>
          </c:cat>
          <c:val>
            <c:numRef>
              <c:f>'Oct2011'!$E$3:$E$9</c:f>
              <c:numCache>
                <c:formatCode>General</c:formatCode>
                <c:ptCount val="7"/>
                <c:pt idx="0">
                  <c:v>100.0</c:v>
                </c:pt>
                <c:pt idx="1">
                  <c:v>100.0</c:v>
                </c:pt>
                <c:pt idx="2">
                  <c:v>100.0</c:v>
                </c:pt>
                <c:pt idx="3">
                  <c:v>94.23077</c:v>
                </c:pt>
                <c:pt idx="4">
                  <c:v>100.0</c:v>
                </c:pt>
                <c:pt idx="5">
                  <c:v>100.0</c:v>
                </c:pt>
                <c:pt idx="6">
                  <c:v>100.0</c:v>
                </c:pt>
              </c:numCache>
            </c:numRef>
          </c:val>
        </c:ser>
        <c:ser>
          <c:idx val="2"/>
          <c:order val="3"/>
          <c:spPr>
            <a:ln w="28575">
              <a:noFill/>
            </a:ln>
          </c:spPr>
          <c:marker>
            <c:symbol val="dash"/>
            <c:size val="10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dLbls>
            <c:dLbl>
              <c:idx val="6"/>
              <c:layout/>
              <c:tx>
                <c:rich>
                  <a:bodyPr/>
                  <a:lstStyle/>
                  <a:p>
                    <a:pPr>
                      <a:defRPr sz="1150" b="1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4.9%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</c:dLbl>
            <c:delete val="1"/>
          </c:dLbls>
          <c:cat>
            <c:strRef>
              <c:f>'Oct2011'!$B$3:$B$9</c:f>
              <c:strCache>
                <c:ptCount val="7"/>
                <c:pt idx="0">
                  <c:v>Canada</c:v>
                </c:pt>
                <c:pt idx="1">
                  <c:v>Australia and New Zealand</c:v>
                </c:pt>
                <c:pt idx="2">
                  <c:v>USA</c:v>
                </c:pt>
                <c:pt idx="3">
                  <c:v>Europe</c:v>
                </c:pt>
                <c:pt idx="4">
                  <c:v>Latin America</c:v>
                </c:pt>
                <c:pt idx="5">
                  <c:v>Asia</c:v>
                </c:pt>
                <c:pt idx="6">
                  <c:v>Total</c:v>
                </c:pt>
              </c:strCache>
            </c:strRef>
          </c:cat>
          <c:val>
            <c:numRef>
              <c:f>'Oct2011'!$F$3:$F$9</c:f>
              <c:numCache>
                <c:formatCode>General</c:formatCode>
                <c:ptCount val="7"/>
                <c:pt idx="0">
                  <c:v>54.41176</c:v>
                </c:pt>
                <c:pt idx="1">
                  <c:v>35.97884000000001</c:v>
                </c:pt>
                <c:pt idx="2">
                  <c:v>31.28205</c:v>
                </c:pt>
                <c:pt idx="3">
                  <c:v>4.929577</c:v>
                </c:pt>
                <c:pt idx="4">
                  <c:v>44.07583</c:v>
                </c:pt>
                <c:pt idx="5">
                  <c:v>9.523810000000001</c:v>
                </c:pt>
                <c:pt idx="6">
                  <c:v>4.929577</c:v>
                </c:pt>
              </c:numCache>
            </c:numRef>
          </c:val>
        </c:ser>
        <c:hiLowLines>
          <c:spPr>
            <a:ln w="25400">
              <a:solidFill>
                <a:srgbClr val="000000"/>
              </a:solidFill>
              <a:prstDash val="solid"/>
            </a:ln>
          </c:spPr>
        </c:hiLowLines>
        <c:axId val="606386792"/>
        <c:axId val="703026312"/>
      </c:stockChart>
      <c:catAx>
        <c:axId val="703127192"/>
        <c:scaling>
          <c:orientation val="minMax"/>
        </c:scaling>
        <c:axPos val="b"/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07084456"/>
        <c:crosses val="autoZero"/>
        <c:auto val="1"/>
        <c:lblAlgn val="ctr"/>
        <c:lblOffset val="100"/>
        <c:tickLblSkip val="1"/>
        <c:tickMarkSkip val="1"/>
      </c:catAx>
      <c:valAx>
        <c:axId val="607084456"/>
        <c:scaling>
          <c:orientation val="minMax"/>
          <c:max val="100.0"/>
        </c:scaling>
        <c:axPos val="l"/>
        <c:title>
          <c:tx>
            <c:rich>
              <a:bodyPr/>
              <a:lstStyle/>
              <a:p>
                <a:pPr>
                  <a:defRPr sz="8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% ICU days</a:t>
                </a:r>
              </a:p>
            </c:rich>
          </c:tx>
          <c:layout>
            <c:manualLayout>
              <c:xMode val="edge"/>
              <c:yMode val="edge"/>
              <c:x val="0.0260162601626016"/>
              <c:y val="0.366947710624644"/>
            </c:manualLayout>
          </c:layout>
          <c:spPr>
            <a:noFill/>
            <a:ln w="25400">
              <a:noFill/>
            </a:ln>
          </c:spPr>
        </c:title>
        <c:numFmt formatCode="0" sourceLinked="0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03127192"/>
        <c:crosses val="autoZero"/>
        <c:crossBetween val="between"/>
      </c:valAx>
      <c:catAx>
        <c:axId val="606386792"/>
        <c:scaling>
          <c:orientation val="minMax"/>
        </c:scaling>
        <c:delete val="1"/>
        <c:axPos val="b"/>
        <c:numFmt formatCode="General" sourceLinked="1"/>
        <c:tickLblPos val="none"/>
        <c:crossAx val="703026312"/>
        <c:crosses val="autoZero"/>
        <c:auto val="1"/>
        <c:lblAlgn val="ctr"/>
        <c:lblOffset val="100"/>
      </c:catAx>
      <c:valAx>
        <c:axId val="703026312"/>
        <c:scaling>
          <c:orientation val="minMax"/>
        </c:scaling>
        <c:delete val="1"/>
        <c:axPos val="r"/>
        <c:numFmt formatCode="General" sourceLinked="1"/>
        <c:tickLblPos val="none"/>
        <c:crossAx val="606386792"/>
        <c:crosses val="max"/>
        <c:crossBetween val="between"/>
      </c:valAx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plotArea>
      <c:layout>
        <c:manualLayout>
          <c:layoutTarget val="inner"/>
          <c:xMode val="edge"/>
          <c:yMode val="edge"/>
          <c:x val="0.114886912935681"/>
          <c:y val="0.0704608910825581"/>
          <c:w val="0.86246090978476"/>
          <c:h val="0.723579150732423"/>
        </c:manualLayout>
      </c:layout>
      <c:barChart>
        <c:barDir val="col"/>
        <c:grouping val="clustered"/>
        <c:ser>
          <c:idx val="3"/>
          <c:order val="0"/>
          <c:spPr>
            <a:pattFill prst="wdDnDiag">
              <a:fgClr>
                <a:srgbClr val="FFFFFF"/>
              </a:fgClr>
              <a:bgClr>
                <a:srgbClr val="9999FF"/>
              </a:bgClr>
            </a:pattFill>
            <a:ln w="12700">
              <a:solidFill>
                <a:srgbClr val="000000"/>
              </a:solidFill>
              <a:prstDash val="solid"/>
            </a:ln>
          </c:spPr>
          <c:dPt>
            <c:idx val="6"/>
            <c:spPr>
              <a:pattFill prst="wdDnDiag">
                <a:fgClr>
                  <a:srgbClr val="9999FF"/>
                </a:fgClr>
                <a:bgClr>
                  <a:srgbClr val="9999FF"/>
                </a:bgClr>
              </a:patt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strRef>
              <c:f>'Oct2011'!$B$43:$B$49</c:f>
              <c:strCache>
                <c:ptCount val="7"/>
                <c:pt idx="0">
                  <c:v>Canada</c:v>
                </c:pt>
                <c:pt idx="1">
                  <c:v>Australia and New Zealand</c:v>
                </c:pt>
                <c:pt idx="2">
                  <c:v>USA</c:v>
                </c:pt>
                <c:pt idx="3">
                  <c:v>Europe</c:v>
                </c:pt>
                <c:pt idx="4">
                  <c:v>Latin America</c:v>
                </c:pt>
                <c:pt idx="5">
                  <c:v>Asia</c:v>
                </c:pt>
                <c:pt idx="6">
                  <c:v>Total</c:v>
                </c:pt>
              </c:strCache>
            </c:strRef>
          </c:cat>
          <c:val>
            <c:numRef>
              <c:f>'Oct2011'!$C$43:$C$49</c:f>
              <c:numCache>
                <c:formatCode>General</c:formatCode>
                <c:ptCount val="7"/>
                <c:pt idx="0">
                  <c:v>35.62907000000001</c:v>
                </c:pt>
                <c:pt idx="1">
                  <c:v>29.8123</c:v>
                </c:pt>
                <c:pt idx="2">
                  <c:v>48.66990000000001</c:v>
                </c:pt>
                <c:pt idx="3">
                  <c:v>38.19944</c:v>
                </c:pt>
                <c:pt idx="4">
                  <c:v>48.08151</c:v>
                </c:pt>
                <c:pt idx="5">
                  <c:v>37.76969000000001</c:v>
                </c:pt>
                <c:pt idx="6">
                  <c:v>39.53646000000001</c:v>
                </c:pt>
              </c:numCache>
            </c:numRef>
          </c:val>
        </c:ser>
        <c:gapWidth val="50"/>
        <c:overlap val="100"/>
        <c:axId val="703135944"/>
        <c:axId val="606356312"/>
      </c:barChart>
      <c:lineChart>
        <c:grouping val="standard"/>
        <c:ser>
          <c:idx val="0"/>
          <c:order val="1"/>
          <c:spPr>
            <a:ln w="28575">
              <a:noFill/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0.00647249190938508"/>
                  <c:y val="-0.035460992907801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30hrs</a:t>
                    </a:r>
                  </a:p>
                </c:rich>
              </c:tx>
              <c:dLblPos val="r"/>
            </c:dLbl>
            <c:dLbl>
              <c:idx val="2"/>
              <c:layout>
                <c:manualLayout>
                  <c:x val="-0.00647249190938512"/>
                  <c:y val="-0.04255319148936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49</a:t>
                    </a:r>
                    <a:r>
                      <a:rPr lang="en-US" baseline="0"/>
                      <a:t> </a:t>
                    </a:r>
                    <a:r>
                      <a:rPr lang="en-US"/>
                      <a:t>hrs</a:t>
                    </a:r>
                  </a:p>
                </c:rich>
              </c:tx>
              <c:dLblPos val="r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layout>
                <c:manualLayout>
                  <c:x val="-0.00647249190938512"/>
                  <c:y val="-0.028368794326241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40hrs</a:t>
                    </a:r>
                  </a:p>
                </c:rich>
              </c:tx>
              <c:dLblPos val="r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Val val="1"/>
          </c:dLbls>
          <c:cat>
            <c:strRef>
              <c:f>'Oct2011'!$B$43:$B$49</c:f>
              <c:strCache>
                <c:ptCount val="7"/>
                <c:pt idx="0">
                  <c:v>Canada</c:v>
                </c:pt>
                <c:pt idx="1">
                  <c:v>Australia and New Zealand</c:v>
                </c:pt>
                <c:pt idx="2">
                  <c:v>USA</c:v>
                </c:pt>
                <c:pt idx="3">
                  <c:v>Europe</c:v>
                </c:pt>
                <c:pt idx="4">
                  <c:v>Latin America</c:v>
                </c:pt>
                <c:pt idx="5">
                  <c:v>Asia</c:v>
                </c:pt>
                <c:pt idx="6">
                  <c:v>Total</c:v>
                </c:pt>
              </c:strCache>
            </c:strRef>
          </c:cat>
          <c:val>
            <c:numRef>
              <c:f>'Oct2011'!$D$43:$D$49</c:f>
              <c:numCache>
                <c:formatCode>General</c:formatCode>
                <c:ptCount val="7"/>
                <c:pt idx="0">
                  <c:v>35.62907000000001</c:v>
                </c:pt>
                <c:pt idx="1">
                  <c:v>29.8123</c:v>
                </c:pt>
                <c:pt idx="2">
                  <c:v>48.66990000000001</c:v>
                </c:pt>
                <c:pt idx="3">
                  <c:v>38.19944</c:v>
                </c:pt>
                <c:pt idx="4">
                  <c:v>48.08151</c:v>
                </c:pt>
                <c:pt idx="5">
                  <c:v>37.76969000000001</c:v>
                </c:pt>
                <c:pt idx="6">
                  <c:v>39.53646000000001</c:v>
                </c:pt>
              </c:numCache>
            </c:numRef>
          </c:val>
        </c:ser>
        <c:ser>
          <c:idx val="1"/>
          <c:order val="2"/>
          <c:spPr>
            <a:ln w="28575">
              <a:noFill/>
            </a:ln>
          </c:spPr>
          <c:marker>
            <c:symbol val="dash"/>
            <c:size val="10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dLbls>
            <c:dLbl>
              <c:idx val="6"/>
              <c:layout>
                <c:manualLayout>
                  <c:x val="-0.0884573894282633"/>
                  <c:y val="-0.0106382978723404"/>
                </c:manualLayout>
              </c:layout>
              <c:tx>
                <c:rich>
                  <a:bodyPr/>
                  <a:lstStyle/>
                  <a:p>
                    <a:pPr>
                      <a:defRPr sz="1175" b="1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152 hrs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</c:dLbl>
            <c:delete val="1"/>
          </c:dLbls>
          <c:cat>
            <c:strRef>
              <c:f>'Oct2011'!$B$43:$B$49</c:f>
              <c:strCache>
                <c:ptCount val="7"/>
                <c:pt idx="0">
                  <c:v>Canada</c:v>
                </c:pt>
                <c:pt idx="1">
                  <c:v>Australia and New Zealand</c:v>
                </c:pt>
                <c:pt idx="2">
                  <c:v>USA</c:v>
                </c:pt>
                <c:pt idx="3">
                  <c:v>Europe</c:v>
                </c:pt>
                <c:pt idx="4">
                  <c:v>Latin America</c:v>
                </c:pt>
                <c:pt idx="5">
                  <c:v>Asia</c:v>
                </c:pt>
                <c:pt idx="6">
                  <c:v>Total</c:v>
                </c:pt>
              </c:strCache>
            </c:strRef>
          </c:cat>
          <c:val>
            <c:numRef>
              <c:f>'Oct2011'!$E$43:$E$49</c:f>
              <c:numCache>
                <c:formatCode>General</c:formatCode>
                <c:ptCount val="7"/>
                <c:pt idx="0">
                  <c:v>64.99286</c:v>
                </c:pt>
                <c:pt idx="1">
                  <c:v>54.95833000000001</c:v>
                </c:pt>
                <c:pt idx="2">
                  <c:v>95.62178999999995</c:v>
                </c:pt>
                <c:pt idx="3">
                  <c:v>71.76471</c:v>
                </c:pt>
                <c:pt idx="4">
                  <c:v>86.95641</c:v>
                </c:pt>
                <c:pt idx="5">
                  <c:v>152.1405</c:v>
                </c:pt>
                <c:pt idx="6">
                  <c:v>152.1405</c:v>
                </c:pt>
              </c:numCache>
            </c:numRef>
          </c:val>
        </c:ser>
        <c:ser>
          <c:idx val="2"/>
          <c:order val="3"/>
          <c:spPr>
            <a:ln w="28575">
              <a:noFill/>
            </a:ln>
          </c:spPr>
          <c:marker>
            <c:symbol val="dash"/>
            <c:size val="10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dLbls>
            <c:dLbl>
              <c:idx val="6"/>
              <c:layout/>
              <c:tx>
                <c:rich>
                  <a:bodyPr/>
                  <a:lstStyle/>
                  <a:p>
                    <a:pPr>
                      <a:defRPr sz="1175" b="1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6</a:t>
                    </a:r>
                    <a:r>
                      <a:rPr lang="en-US" baseline="0"/>
                      <a:t> </a:t>
                    </a:r>
                    <a:r>
                      <a:rPr lang="en-US"/>
                      <a:t>hrs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</c:dLbl>
            <c:delete val="1"/>
          </c:dLbls>
          <c:cat>
            <c:strRef>
              <c:f>'Oct2011'!$B$43:$B$49</c:f>
              <c:strCache>
                <c:ptCount val="7"/>
                <c:pt idx="0">
                  <c:v>Canada</c:v>
                </c:pt>
                <c:pt idx="1">
                  <c:v>Australia and New Zealand</c:v>
                </c:pt>
                <c:pt idx="2">
                  <c:v>USA</c:v>
                </c:pt>
                <c:pt idx="3">
                  <c:v>Europe</c:v>
                </c:pt>
                <c:pt idx="4">
                  <c:v>Latin America</c:v>
                </c:pt>
                <c:pt idx="5">
                  <c:v>Asia</c:v>
                </c:pt>
                <c:pt idx="6">
                  <c:v>Total</c:v>
                </c:pt>
              </c:strCache>
            </c:strRef>
          </c:cat>
          <c:val>
            <c:numRef>
              <c:f>'Oct2011'!$F$43:$F$49</c:f>
              <c:numCache>
                <c:formatCode>General</c:formatCode>
                <c:ptCount val="7"/>
                <c:pt idx="0">
                  <c:v>13.58158</c:v>
                </c:pt>
                <c:pt idx="1">
                  <c:v>6.691667</c:v>
                </c:pt>
                <c:pt idx="2">
                  <c:v>17.8902</c:v>
                </c:pt>
                <c:pt idx="3">
                  <c:v>9.407407000000002</c:v>
                </c:pt>
                <c:pt idx="4">
                  <c:v>27.40832999999997</c:v>
                </c:pt>
                <c:pt idx="5">
                  <c:v>5.546491</c:v>
                </c:pt>
                <c:pt idx="6">
                  <c:v>5.546491</c:v>
                </c:pt>
              </c:numCache>
            </c:numRef>
          </c:val>
        </c:ser>
        <c:ser>
          <c:idx val="4"/>
          <c:order val="4"/>
          <c:spPr>
            <a:ln w="28575">
              <a:noFill/>
            </a:ln>
          </c:spPr>
          <c:marker>
            <c:symbol val="none"/>
          </c:marker>
          <c:cat>
            <c:strRef>
              <c:f>'Oct2011'!$B$43:$B$49</c:f>
              <c:strCache>
                <c:ptCount val="7"/>
                <c:pt idx="0">
                  <c:v>Canada</c:v>
                </c:pt>
                <c:pt idx="1">
                  <c:v>Australia and New Zealand</c:v>
                </c:pt>
                <c:pt idx="2">
                  <c:v>USA</c:v>
                </c:pt>
                <c:pt idx="3">
                  <c:v>Europe</c:v>
                </c:pt>
                <c:pt idx="4">
                  <c:v>Latin America</c:v>
                </c:pt>
                <c:pt idx="5">
                  <c:v>Asia</c:v>
                </c:pt>
                <c:pt idx="6">
                  <c:v>Total</c:v>
                </c:pt>
              </c:strCache>
            </c:strRef>
          </c:cat>
          <c:val>
            <c:numRef>
              <c:f>'Oct2011'!$G$43:$G$49</c:f>
              <c:numCache>
                <c:formatCode>General</c:formatCode>
                <c:ptCount val="7"/>
              </c:numCache>
            </c:numRef>
          </c:val>
        </c:ser>
        <c:hiLowLines>
          <c:spPr>
            <a:ln w="25400">
              <a:solidFill>
                <a:srgbClr val="000000"/>
              </a:solidFill>
              <a:prstDash val="solid"/>
            </a:ln>
          </c:spPr>
        </c:hiLowLines>
        <c:marker val="1"/>
        <c:axId val="703253736"/>
        <c:axId val="804108776"/>
      </c:lineChart>
      <c:catAx>
        <c:axId val="703135944"/>
        <c:scaling>
          <c:orientation val="minMax"/>
        </c:scaling>
        <c:axPos val="b"/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06356312"/>
        <c:crosses val="autoZero"/>
        <c:auto val="1"/>
        <c:lblAlgn val="ctr"/>
        <c:lblOffset val="100"/>
        <c:tickLblSkip val="1"/>
        <c:tickMarkSkip val="1"/>
      </c:catAx>
      <c:valAx>
        <c:axId val="606356312"/>
        <c:scaling>
          <c:orientation val="minMax"/>
          <c:max val="190.0"/>
          <c:min val="0.0"/>
        </c:scaling>
        <c:axPos val="l"/>
        <c:title>
          <c:tx>
            <c:rich>
              <a:bodyPr/>
              <a:lstStyle/>
              <a:p>
                <a:pPr>
                  <a:defRPr sz="8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Time to Initiation of EN (hours)</a:t>
                </a:r>
              </a:p>
            </c:rich>
          </c:tx>
          <c:layout>
            <c:manualLayout>
              <c:xMode val="edge"/>
              <c:yMode val="edge"/>
              <c:x val="0.0258899676375405"/>
              <c:y val="0.197832411905959"/>
            </c:manualLayout>
          </c:layout>
          <c:spPr>
            <a:noFill/>
            <a:ln w="25400">
              <a:noFill/>
            </a:ln>
          </c:spPr>
        </c:title>
        <c:numFmt formatCode="0" sourceLinked="0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03135944"/>
        <c:crosses val="autoZero"/>
        <c:crossBetween val="between"/>
        <c:majorUnit val="24.0"/>
        <c:minorUnit val="6.0"/>
      </c:valAx>
      <c:catAx>
        <c:axId val="703253736"/>
        <c:scaling>
          <c:orientation val="minMax"/>
        </c:scaling>
        <c:delete val="1"/>
        <c:axPos val="b"/>
        <c:tickLblPos val="none"/>
        <c:crossAx val="804108776"/>
        <c:crosses val="autoZero"/>
        <c:auto val="1"/>
        <c:lblAlgn val="ctr"/>
        <c:lblOffset val="100"/>
      </c:catAx>
      <c:valAx>
        <c:axId val="804108776"/>
        <c:scaling>
          <c:orientation val="minMax"/>
        </c:scaling>
        <c:delete val="1"/>
        <c:axPos val="r"/>
        <c:numFmt formatCode="General" sourceLinked="1"/>
        <c:tickLblPos val="none"/>
        <c:crossAx val="703253736"/>
        <c:crosses val="max"/>
        <c:crossBetween val="between"/>
      </c:valAx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plotArea>
      <c:layout>
        <c:manualLayout>
          <c:layoutTarget val="inner"/>
          <c:xMode val="edge"/>
          <c:yMode val="edge"/>
          <c:x val="0.106796285264154"/>
          <c:y val="0.0672044774983133"/>
          <c:w val="0.870551537456288"/>
          <c:h val="0.782260118080367"/>
        </c:manualLayout>
      </c:layout>
      <c:barChart>
        <c:barDir val="col"/>
        <c:grouping val="clustered"/>
        <c:ser>
          <c:idx val="3"/>
          <c:order val="0"/>
          <c:spPr>
            <a:pattFill prst="wdDnDiag">
              <a:fgClr>
                <a:srgbClr val="FFFFFF"/>
              </a:fgClr>
              <a:bgClr>
                <a:srgbClr val="9999FF"/>
              </a:bgClr>
            </a:pattFill>
            <a:ln w="12700">
              <a:solidFill>
                <a:srgbClr val="000000"/>
              </a:solidFill>
              <a:prstDash val="solid"/>
            </a:ln>
          </c:spPr>
          <c:dPt>
            <c:idx val="6"/>
            <c:spPr>
              <a:pattFill prst="wdDnDiag">
                <a:fgClr>
                  <a:srgbClr val="9999FF"/>
                </a:fgClr>
                <a:bgClr>
                  <a:srgbClr val="9999FF"/>
                </a:bgClr>
              </a:patt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strRef>
              <c:f>'Oct2011'!$B$64:$B$70</c:f>
              <c:strCache>
                <c:ptCount val="7"/>
                <c:pt idx="0">
                  <c:v>Canada</c:v>
                </c:pt>
                <c:pt idx="1">
                  <c:v>Australia and New Zealand</c:v>
                </c:pt>
                <c:pt idx="2">
                  <c:v>USA</c:v>
                </c:pt>
                <c:pt idx="3">
                  <c:v>Europe</c:v>
                </c:pt>
                <c:pt idx="4">
                  <c:v>Latin America</c:v>
                </c:pt>
                <c:pt idx="5">
                  <c:v>Asia</c:v>
                </c:pt>
                <c:pt idx="6">
                  <c:v>Total</c:v>
                </c:pt>
              </c:strCache>
            </c:strRef>
          </c:cat>
          <c:val>
            <c:numRef>
              <c:f>'Oct2011'!$C$64:$C$70</c:f>
              <c:numCache>
                <c:formatCode>General</c:formatCode>
                <c:ptCount val="7"/>
                <c:pt idx="0">
                  <c:v>79.59184</c:v>
                </c:pt>
                <c:pt idx="1">
                  <c:v>67.56757</c:v>
                </c:pt>
                <c:pt idx="2">
                  <c:v>48.48484999999999</c:v>
                </c:pt>
                <c:pt idx="3">
                  <c:v>78.37837999999991</c:v>
                </c:pt>
                <c:pt idx="4">
                  <c:v>73.13433</c:v>
                </c:pt>
                <c:pt idx="5">
                  <c:v>64.70587999999998</c:v>
                </c:pt>
                <c:pt idx="6">
                  <c:v>68.14159</c:v>
                </c:pt>
              </c:numCache>
            </c:numRef>
          </c:val>
        </c:ser>
        <c:gapWidth val="50"/>
        <c:overlap val="100"/>
        <c:axId val="579977464"/>
        <c:axId val="804231160"/>
      </c:barChart>
      <c:stockChart>
        <c:ser>
          <c:idx val="0"/>
          <c:order val="1"/>
          <c:spPr>
            <a:ln w="28575">
              <a:noFill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0.0129449838187702"/>
                  <c:y val="-0.041237113402061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79%</a:t>
                    </a:r>
                  </a:p>
                </c:rich>
              </c:tx>
              <c:dLblPos val="r"/>
            </c:dLbl>
            <c:dLbl>
              <c:idx val="1"/>
              <c:delete val="1"/>
            </c:dLbl>
            <c:dLbl>
              <c:idx val="2"/>
              <c:layout>
                <c:manualLayout>
                  <c:x val="-0.00862998921251349"/>
                  <c:y val="-0.034364261168384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48%</a:t>
                    </a:r>
                  </a:p>
                </c:rich>
              </c:tx>
              <c:dLblPos val="r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layout>
                <c:manualLayout>
                  <c:x val="-0.00431499460625673"/>
                  <c:y val="-0.020618556701030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68%</a:t>
                    </a:r>
                  </a:p>
                </c:rich>
              </c:tx>
              <c:dLblPos val="r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Val val="1"/>
          </c:dLbls>
          <c:cat>
            <c:strRef>
              <c:f>'Oct2011'!$B$64:$B$70</c:f>
              <c:strCache>
                <c:ptCount val="7"/>
                <c:pt idx="0">
                  <c:v>Canada</c:v>
                </c:pt>
                <c:pt idx="1">
                  <c:v>Australia and New Zealand</c:v>
                </c:pt>
                <c:pt idx="2">
                  <c:v>USA</c:v>
                </c:pt>
                <c:pt idx="3">
                  <c:v>Europe</c:v>
                </c:pt>
                <c:pt idx="4">
                  <c:v>Latin America</c:v>
                </c:pt>
                <c:pt idx="5">
                  <c:v>Asia</c:v>
                </c:pt>
                <c:pt idx="6">
                  <c:v>Total</c:v>
                </c:pt>
              </c:strCache>
            </c:strRef>
          </c:cat>
          <c:val>
            <c:numRef>
              <c:f>'Oct2011'!$D$64:$D$70</c:f>
              <c:numCache>
                <c:formatCode>General</c:formatCode>
                <c:ptCount val="7"/>
                <c:pt idx="0">
                  <c:v>79.59184</c:v>
                </c:pt>
                <c:pt idx="1">
                  <c:v>67.56757</c:v>
                </c:pt>
                <c:pt idx="2">
                  <c:v>48.48484999999999</c:v>
                </c:pt>
                <c:pt idx="3">
                  <c:v>78.37837999999991</c:v>
                </c:pt>
                <c:pt idx="4">
                  <c:v>73.13433</c:v>
                </c:pt>
                <c:pt idx="5">
                  <c:v>64.70587999999998</c:v>
                </c:pt>
                <c:pt idx="6">
                  <c:v>68.14159</c:v>
                </c:pt>
              </c:numCache>
            </c:numRef>
          </c:val>
        </c:ser>
        <c:ser>
          <c:idx val="1"/>
          <c:order val="2"/>
          <c:spPr>
            <a:ln w="28575">
              <a:noFill/>
            </a:ln>
          </c:spPr>
          <c:marker>
            <c:symbol val="dash"/>
            <c:size val="10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dLbls>
            <c:dLbl>
              <c:idx val="6"/>
              <c:layout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Val val="1"/>
            </c:dLbl>
            <c:delete val="1"/>
          </c:dLbls>
          <c:cat>
            <c:strRef>
              <c:f>'Oct2011'!$B$64:$B$70</c:f>
              <c:strCache>
                <c:ptCount val="7"/>
                <c:pt idx="0">
                  <c:v>Canada</c:v>
                </c:pt>
                <c:pt idx="1">
                  <c:v>Australia and New Zealand</c:v>
                </c:pt>
                <c:pt idx="2">
                  <c:v>USA</c:v>
                </c:pt>
                <c:pt idx="3">
                  <c:v>Europe</c:v>
                </c:pt>
                <c:pt idx="4">
                  <c:v>Latin America</c:v>
                </c:pt>
                <c:pt idx="5">
                  <c:v>Asia</c:v>
                </c:pt>
                <c:pt idx="6">
                  <c:v>Total</c:v>
                </c:pt>
              </c:strCache>
            </c:strRef>
          </c:cat>
          <c:val>
            <c:numRef>
              <c:f>'Oct2011'!$E$64:$E$70</c:f>
              <c:numCache>
                <c:formatCode>General</c:formatCode>
                <c:ptCount val="7"/>
                <c:pt idx="0">
                  <c:v>100.0</c:v>
                </c:pt>
                <c:pt idx="1">
                  <c:v>100.0</c:v>
                </c:pt>
                <c:pt idx="2">
                  <c:v>100.0</c:v>
                </c:pt>
                <c:pt idx="3">
                  <c:v>100.0</c:v>
                </c:pt>
                <c:pt idx="4">
                  <c:v>100.0</c:v>
                </c:pt>
                <c:pt idx="5">
                  <c:v>100.0</c:v>
                </c:pt>
                <c:pt idx="6">
                  <c:v>100.0</c:v>
                </c:pt>
              </c:numCache>
            </c:numRef>
          </c:val>
        </c:ser>
        <c:ser>
          <c:idx val="2"/>
          <c:order val="3"/>
          <c:spPr>
            <a:ln w="28575">
              <a:noFill/>
            </a:ln>
          </c:spPr>
          <c:marker>
            <c:symbol val="dash"/>
            <c:size val="10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dLbls>
            <c:dLbl>
              <c:idx val="6"/>
              <c:layout>
                <c:manualLayout>
                  <c:x val="0.0237324703344121"/>
                  <c:y val="0.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Val val="1"/>
            </c:dLbl>
            <c:delete val="1"/>
          </c:dLbls>
          <c:cat>
            <c:strRef>
              <c:f>'Oct2011'!$B$64:$B$70</c:f>
              <c:strCache>
                <c:ptCount val="7"/>
                <c:pt idx="0">
                  <c:v>Canada</c:v>
                </c:pt>
                <c:pt idx="1">
                  <c:v>Australia and New Zealand</c:v>
                </c:pt>
                <c:pt idx="2">
                  <c:v>USA</c:v>
                </c:pt>
                <c:pt idx="3">
                  <c:v>Europe</c:v>
                </c:pt>
                <c:pt idx="4">
                  <c:v>Latin America</c:v>
                </c:pt>
                <c:pt idx="5">
                  <c:v>Asia</c:v>
                </c:pt>
                <c:pt idx="6">
                  <c:v>Total</c:v>
                </c:pt>
              </c:strCache>
            </c:strRef>
          </c:cat>
          <c:val>
            <c:numRef>
              <c:f>'Oct2011'!$F$64:$F$70</c:f>
              <c:numCache>
                <c:formatCode>General</c:formatCode>
                <c:ptCount val="7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</c:numCache>
            </c:numRef>
          </c:val>
        </c:ser>
        <c:hiLowLines>
          <c:spPr>
            <a:ln w="25400">
              <a:solidFill>
                <a:srgbClr val="000000"/>
              </a:solidFill>
              <a:prstDash val="solid"/>
            </a:ln>
          </c:spPr>
        </c:hiLowLines>
        <c:axId val="702972424"/>
        <c:axId val="606283064"/>
      </c:stockChart>
      <c:catAx>
        <c:axId val="579977464"/>
        <c:scaling>
          <c:orientation val="minMax"/>
        </c:scaling>
        <c:axPos val="b"/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04231160"/>
        <c:crosses val="autoZero"/>
        <c:auto val="1"/>
        <c:lblAlgn val="ctr"/>
        <c:lblOffset val="100"/>
        <c:tickLblSkip val="1"/>
        <c:tickMarkSkip val="1"/>
      </c:catAx>
      <c:valAx>
        <c:axId val="804231160"/>
        <c:scaling>
          <c:orientation val="minMax"/>
          <c:max val="100.0"/>
          <c:min val="0.0"/>
        </c:scaling>
        <c:axPos val="l"/>
        <c:title>
          <c:tx>
            <c:rich>
              <a:bodyPr/>
              <a:lstStyle/>
              <a:p>
                <a:pPr>
                  <a:defRPr sz="9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% patients with HGRV</a:t>
                </a:r>
              </a:p>
            </c:rich>
          </c:tx>
          <c:layout>
            <c:manualLayout>
              <c:xMode val="edge"/>
              <c:yMode val="edge"/>
              <c:x val="0.0258899676375405"/>
              <c:y val="0.290323348756663"/>
            </c:manualLayout>
          </c:layout>
          <c:spPr>
            <a:noFill/>
            <a:ln w="25400">
              <a:noFill/>
            </a:ln>
          </c:spPr>
        </c:title>
        <c:numFmt formatCode="0" sourceLinked="0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79977464"/>
        <c:crosses val="autoZero"/>
        <c:crossBetween val="between"/>
        <c:majorUnit val="10.0"/>
        <c:minorUnit val="6.0"/>
      </c:valAx>
      <c:catAx>
        <c:axId val="702972424"/>
        <c:scaling>
          <c:orientation val="minMax"/>
        </c:scaling>
        <c:delete val="1"/>
        <c:axPos val="b"/>
        <c:tickLblPos val="none"/>
        <c:crossAx val="606283064"/>
        <c:crosses val="autoZero"/>
        <c:auto val="1"/>
        <c:lblAlgn val="ctr"/>
        <c:lblOffset val="100"/>
      </c:catAx>
      <c:valAx>
        <c:axId val="606283064"/>
        <c:scaling>
          <c:orientation val="minMax"/>
        </c:scaling>
        <c:delete val="1"/>
        <c:axPos val="r"/>
        <c:numFmt formatCode="General" sourceLinked="1"/>
        <c:tickLblPos val="none"/>
        <c:crossAx val="702972424"/>
        <c:crosses val="max"/>
        <c:crossBetween val="between"/>
      </c:valAx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plotArea>
      <c:layout>
        <c:manualLayout>
          <c:layoutTarget val="inner"/>
          <c:xMode val="edge"/>
          <c:yMode val="edge"/>
          <c:x val="0.116519975146794"/>
          <c:y val="0.103674988493342"/>
          <c:w val="0.86246090978476"/>
          <c:h val="0.725067385444744"/>
        </c:manualLayout>
      </c:layout>
      <c:barChart>
        <c:barDir val="col"/>
        <c:grouping val="clustered"/>
        <c:ser>
          <c:idx val="3"/>
          <c:order val="0"/>
          <c:spPr>
            <a:pattFill prst="wdDnDiag">
              <a:fgClr>
                <a:srgbClr val="FFFFFF"/>
              </a:fgClr>
              <a:bgClr>
                <a:srgbClr val="9999FF"/>
              </a:bgClr>
            </a:pattFill>
            <a:ln w="12700">
              <a:solidFill>
                <a:srgbClr val="000000"/>
              </a:solidFill>
              <a:prstDash val="solid"/>
            </a:ln>
          </c:spPr>
          <c:dPt>
            <c:idx val="6"/>
            <c:spPr>
              <a:pattFill prst="wdDnDiag">
                <a:fgClr>
                  <a:srgbClr val="9999FF"/>
                </a:fgClr>
                <a:bgClr>
                  <a:srgbClr val="9999FF"/>
                </a:bgClr>
              </a:patt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strRef>
              <c:f>'Oct2011'!$B$71:$B$77</c:f>
              <c:strCache>
                <c:ptCount val="7"/>
                <c:pt idx="0">
                  <c:v>Canada</c:v>
                </c:pt>
                <c:pt idx="1">
                  <c:v>Australia and New Zealand</c:v>
                </c:pt>
                <c:pt idx="2">
                  <c:v>USA</c:v>
                </c:pt>
                <c:pt idx="3">
                  <c:v>Europe</c:v>
                </c:pt>
                <c:pt idx="4">
                  <c:v>Latin America</c:v>
                </c:pt>
                <c:pt idx="5">
                  <c:v>Asia</c:v>
                </c:pt>
                <c:pt idx="6">
                  <c:v>Total</c:v>
                </c:pt>
              </c:strCache>
            </c:strRef>
          </c:cat>
          <c:val>
            <c:numRef>
              <c:f>'Oct2011'!$C$71:$C$77</c:f>
              <c:numCache>
                <c:formatCode>General</c:formatCode>
                <c:ptCount val="7"/>
                <c:pt idx="0">
                  <c:v>2.040816</c:v>
                </c:pt>
                <c:pt idx="1">
                  <c:v>18.91892</c:v>
                </c:pt>
                <c:pt idx="2">
                  <c:v>27.27272999999997</c:v>
                </c:pt>
                <c:pt idx="3">
                  <c:v>6.756757</c:v>
                </c:pt>
                <c:pt idx="4">
                  <c:v>10.44776</c:v>
                </c:pt>
                <c:pt idx="5">
                  <c:v>4.705881999999996</c:v>
                </c:pt>
                <c:pt idx="6">
                  <c:v>12.38938000000001</c:v>
                </c:pt>
              </c:numCache>
            </c:numRef>
          </c:val>
        </c:ser>
        <c:gapWidth val="50"/>
        <c:overlap val="100"/>
        <c:axId val="703280536"/>
        <c:axId val="804043528"/>
      </c:barChart>
      <c:stockChart>
        <c:ser>
          <c:idx val="0"/>
          <c:order val="1"/>
          <c:spPr>
            <a:ln w="28575">
              <a:noFill/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layout>
                <c:manualLayout>
                  <c:x val="-0.0194174757281554"/>
                  <c:y val="-0.031007751937984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10.4%</a:t>
                    </a:r>
                  </a:p>
                </c:rich>
              </c:tx>
            </c:dLbl>
            <c:dLbl>
              <c:idx val="5"/>
              <c:layout>
                <c:manualLayout>
                  <c:x val="0.0"/>
                  <c:y val="-0.044788975021533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4.7%</a:t>
                    </a:r>
                  </a:p>
                </c:rich>
              </c:tx>
            </c:dLbl>
            <c:dLbl>
              <c:idx val="6"/>
              <c:layout>
                <c:manualLayout>
                  <c:x val="-0.0129449838187702"/>
                  <c:y val="-0.058570198105081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12%</a:t>
                    </a:r>
                  </a:p>
                </c:rich>
              </c:tx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Val val="1"/>
          </c:dLbls>
          <c:cat>
            <c:strRef>
              <c:f>'Oct2011'!$B$71:$B$77</c:f>
              <c:strCache>
                <c:ptCount val="7"/>
                <c:pt idx="0">
                  <c:v>Canada</c:v>
                </c:pt>
                <c:pt idx="1">
                  <c:v>Australia and New Zealand</c:v>
                </c:pt>
                <c:pt idx="2">
                  <c:v>USA</c:v>
                </c:pt>
                <c:pt idx="3">
                  <c:v>Europe</c:v>
                </c:pt>
                <c:pt idx="4">
                  <c:v>Latin America</c:v>
                </c:pt>
                <c:pt idx="5">
                  <c:v>Asia</c:v>
                </c:pt>
                <c:pt idx="6">
                  <c:v>Total</c:v>
                </c:pt>
              </c:strCache>
            </c:strRef>
          </c:cat>
          <c:val>
            <c:numRef>
              <c:f>'Oct2011'!$D$71:$D$77</c:f>
              <c:numCache>
                <c:formatCode>General</c:formatCode>
                <c:ptCount val="7"/>
                <c:pt idx="0">
                  <c:v>2.040816</c:v>
                </c:pt>
                <c:pt idx="1">
                  <c:v>18.91892</c:v>
                </c:pt>
                <c:pt idx="2">
                  <c:v>27.27272999999997</c:v>
                </c:pt>
                <c:pt idx="3">
                  <c:v>6.756757</c:v>
                </c:pt>
                <c:pt idx="4">
                  <c:v>10.44776</c:v>
                </c:pt>
                <c:pt idx="5">
                  <c:v>4.705881999999996</c:v>
                </c:pt>
                <c:pt idx="6">
                  <c:v>12.38938000000001</c:v>
                </c:pt>
              </c:numCache>
            </c:numRef>
          </c:val>
        </c:ser>
        <c:ser>
          <c:idx val="1"/>
          <c:order val="2"/>
          <c:spPr>
            <a:ln w="28575">
              <a:noFill/>
            </a:ln>
          </c:spPr>
          <c:marker>
            <c:symbol val="dash"/>
            <c:size val="10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dLbls>
            <c:dLbl>
              <c:idx val="6"/>
              <c:layout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Val val="1"/>
            </c:dLbl>
            <c:delete val="1"/>
          </c:dLbls>
          <c:cat>
            <c:strRef>
              <c:f>'Oct2011'!$B$71:$B$77</c:f>
              <c:strCache>
                <c:ptCount val="7"/>
                <c:pt idx="0">
                  <c:v>Canada</c:v>
                </c:pt>
                <c:pt idx="1">
                  <c:v>Australia and New Zealand</c:v>
                </c:pt>
                <c:pt idx="2">
                  <c:v>USA</c:v>
                </c:pt>
                <c:pt idx="3">
                  <c:v>Europe</c:v>
                </c:pt>
                <c:pt idx="4">
                  <c:v>Latin America</c:v>
                </c:pt>
                <c:pt idx="5">
                  <c:v>Asia</c:v>
                </c:pt>
                <c:pt idx="6">
                  <c:v>Total</c:v>
                </c:pt>
              </c:strCache>
            </c:strRef>
          </c:cat>
          <c:val>
            <c:numRef>
              <c:f>'Oct2011'!$E$71:$E$77</c:f>
              <c:numCache>
                <c:formatCode>General</c:formatCode>
                <c:ptCount val="7"/>
                <c:pt idx="0">
                  <c:v>16.66667</c:v>
                </c:pt>
                <c:pt idx="1">
                  <c:v>100.0</c:v>
                </c:pt>
                <c:pt idx="2">
                  <c:v>100.0</c:v>
                </c:pt>
                <c:pt idx="3">
                  <c:v>100.0</c:v>
                </c:pt>
                <c:pt idx="4">
                  <c:v>100.0</c:v>
                </c:pt>
                <c:pt idx="5">
                  <c:v>100.0</c:v>
                </c:pt>
                <c:pt idx="6">
                  <c:v>100.0</c:v>
                </c:pt>
              </c:numCache>
            </c:numRef>
          </c:val>
        </c:ser>
        <c:ser>
          <c:idx val="2"/>
          <c:order val="3"/>
          <c:spPr>
            <a:ln w="28575">
              <a:noFill/>
            </a:ln>
          </c:spPr>
          <c:marker>
            <c:symbol val="dash"/>
            <c:size val="10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dLbls>
            <c:dLbl>
              <c:idx val="6"/>
              <c:layout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Val val="1"/>
            </c:dLbl>
            <c:delete val="1"/>
          </c:dLbls>
          <c:cat>
            <c:strRef>
              <c:f>'Oct2011'!$B$71:$B$77</c:f>
              <c:strCache>
                <c:ptCount val="7"/>
                <c:pt idx="0">
                  <c:v>Canada</c:v>
                </c:pt>
                <c:pt idx="1">
                  <c:v>Australia and New Zealand</c:v>
                </c:pt>
                <c:pt idx="2">
                  <c:v>USA</c:v>
                </c:pt>
                <c:pt idx="3">
                  <c:v>Europe</c:v>
                </c:pt>
                <c:pt idx="4">
                  <c:v>Latin America</c:v>
                </c:pt>
                <c:pt idx="5">
                  <c:v>Asia</c:v>
                </c:pt>
                <c:pt idx="6">
                  <c:v>Total</c:v>
                </c:pt>
              </c:strCache>
            </c:strRef>
          </c:cat>
          <c:val>
            <c:numRef>
              <c:f>'Oct2011'!$F$71:$F$77</c:f>
              <c:numCache>
                <c:formatCode>General</c:formatCode>
                <c:ptCount val="7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</c:numCache>
            </c:numRef>
          </c:val>
        </c:ser>
        <c:hiLowLines>
          <c:spPr>
            <a:ln w="25400">
              <a:solidFill>
                <a:srgbClr val="000000"/>
              </a:solidFill>
              <a:prstDash val="solid"/>
            </a:ln>
          </c:spPr>
        </c:hiLowLines>
        <c:axId val="702928632"/>
        <c:axId val="606367992"/>
      </c:stockChart>
      <c:catAx>
        <c:axId val="703280536"/>
        <c:scaling>
          <c:orientation val="minMax"/>
        </c:scaling>
        <c:axPos val="b"/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04043528"/>
        <c:crosses val="autoZero"/>
        <c:auto val="1"/>
        <c:lblAlgn val="ctr"/>
        <c:lblOffset val="100"/>
        <c:tickLblSkip val="1"/>
        <c:tickMarkSkip val="1"/>
      </c:catAx>
      <c:valAx>
        <c:axId val="804043528"/>
        <c:scaling>
          <c:orientation val="minMax"/>
          <c:max val="100.0"/>
          <c:min val="0.0"/>
        </c:scaling>
        <c:axPos val="l"/>
        <c:title>
          <c:tx>
            <c:rich>
              <a:bodyPr/>
              <a:lstStyle/>
              <a:p>
                <a:pPr>
                  <a:defRPr sz="9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% patients with HGRV</a:t>
                </a:r>
              </a:p>
            </c:rich>
          </c:tx>
          <c:layout>
            <c:manualLayout>
              <c:xMode val="edge"/>
              <c:yMode val="edge"/>
              <c:x val="0.0258899676375405"/>
              <c:y val="0.264151050886081"/>
            </c:manualLayout>
          </c:layout>
          <c:spPr>
            <a:noFill/>
            <a:ln w="25400">
              <a:noFill/>
            </a:ln>
          </c:spPr>
        </c:title>
        <c:numFmt formatCode="0" sourceLinked="0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03280536"/>
        <c:crosses val="autoZero"/>
        <c:crossBetween val="between"/>
        <c:majorUnit val="10.0"/>
        <c:minorUnit val="6.0"/>
      </c:valAx>
      <c:catAx>
        <c:axId val="702928632"/>
        <c:scaling>
          <c:orientation val="minMax"/>
        </c:scaling>
        <c:delete val="1"/>
        <c:axPos val="b"/>
        <c:tickLblPos val="none"/>
        <c:crossAx val="606367992"/>
        <c:crosses val="autoZero"/>
        <c:auto val="1"/>
        <c:lblAlgn val="ctr"/>
        <c:lblOffset val="100"/>
      </c:catAx>
      <c:valAx>
        <c:axId val="606367992"/>
        <c:scaling>
          <c:orientation val="minMax"/>
        </c:scaling>
        <c:delete val="1"/>
        <c:axPos val="r"/>
        <c:numFmt formatCode="General" sourceLinked="1"/>
        <c:tickLblPos val="none"/>
        <c:crossAx val="702928632"/>
        <c:crosses val="max"/>
        <c:crossBetween val="between"/>
      </c:valAx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plotArea>
      <c:layout>
        <c:manualLayout>
          <c:layoutTarget val="inner"/>
          <c:xMode val="edge"/>
          <c:yMode val="edge"/>
          <c:x val="0.107317243580481"/>
          <c:y val="0.0700282027644727"/>
          <c:w val="0.869920080538746"/>
          <c:h val="0.77311135851978"/>
        </c:manualLayout>
      </c:layout>
      <c:barChart>
        <c:barDir val="col"/>
        <c:grouping val="clustered"/>
        <c:ser>
          <c:idx val="3"/>
          <c:order val="0"/>
          <c:spPr>
            <a:pattFill prst="wdDnDiag">
              <a:fgClr>
                <a:srgbClr val="FFFFFF"/>
              </a:fgClr>
              <a:bgClr>
                <a:srgbClr val="9999FF"/>
              </a:bgClr>
            </a:pattFill>
            <a:ln w="12700">
              <a:solidFill>
                <a:srgbClr val="000000"/>
              </a:solidFill>
              <a:prstDash val="solid"/>
            </a:ln>
          </c:spPr>
          <c:dPt>
            <c:idx val="6"/>
            <c:spPr>
              <a:pattFill prst="wdDnDiag">
                <a:fgClr>
                  <a:srgbClr val="9999FF"/>
                </a:fgClr>
                <a:bgClr>
                  <a:srgbClr val="9999FF"/>
                </a:bgClr>
              </a:patt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strRef>
              <c:f>'Other Figures'!$B$3:$B$9</c:f>
              <c:strCache>
                <c:ptCount val="7"/>
                <c:pt idx="0">
                  <c:v>Canada</c:v>
                </c:pt>
                <c:pt idx="1">
                  <c:v>Australia and New Zealand</c:v>
                </c:pt>
                <c:pt idx="2">
                  <c:v>USA</c:v>
                </c:pt>
                <c:pt idx="3">
                  <c:v>Europe</c:v>
                </c:pt>
                <c:pt idx="4">
                  <c:v>Latin America</c:v>
                </c:pt>
                <c:pt idx="5">
                  <c:v>Asia</c:v>
                </c:pt>
                <c:pt idx="6">
                  <c:v>Total </c:v>
                </c:pt>
              </c:strCache>
            </c:strRef>
          </c:cat>
          <c:val>
            <c:numRef>
              <c:f>'Other Figures'!$C$3:$C$9</c:f>
              <c:numCache>
                <c:formatCode>General</c:formatCode>
                <c:ptCount val="7"/>
                <c:pt idx="0">
                  <c:v>17.09353999999998</c:v>
                </c:pt>
                <c:pt idx="1">
                  <c:v>15.73604</c:v>
                </c:pt>
                <c:pt idx="2">
                  <c:v>15.90660000000001</c:v>
                </c:pt>
                <c:pt idx="3">
                  <c:v>9.807836000000007</c:v>
                </c:pt>
                <c:pt idx="4">
                  <c:v>13.48471</c:v>
                </c:pt>
                <c:pt idx="5">
                  <c:v>20.90187999999999</c:v>
                </c:pt>
                <c:pt idx="6">
                  <c:v>15.98154</c:v>
                </c:pt>
              </c:numCache>
            </c:numRef>
          </c:val>
        </c:ser>
        <c:gapWidth val="50"/>
        <c:overlap val="100"/>
        <c:axId val="606964440"/>
        <c:axId val="607079000"/>
      </c:barChart>
      <c:stockChart>
        <c:ser>
          <c:idx val="0"/>
          <c:order val="1"/>
          <c:spPr>
            <a:ln w="28575">
              <a:noFill/>
            </a:ln>
          </c:spPr>
          <c:marker>
            <c:symbol val="none"/>
          </c:marker>
          <c:dLbls>
            <c:dLbl>
              <c:idx val="0"/>
              <c:layout>
                <c:manualLayout>
                  <c:x val="0.612902617941988"/>
                  <c:y val="-0.13263914126118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20.9%</a:t>
                    </a:r>
                  </a:p>
                </c:rich>
              </c:tx>
              <c:dLblPos val="r"/>
            </c:dLbl>
            <c:dLbl>
              <c:idx val="1"/>
              <c:delete val="1"/>
            </c:dLbl>
            <c:dLbl>
              <c:idx val="2"/>
              <c:layout>
                <c:manualLayout>
                  <c:x val="0.0722411056084053"/>
                  <c:y val="-0.23232754559526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9.8%</a:t>
                    </a:r>
                  </a:p>
                </c:rich>
              </c:tx>
              <c:dLblPos val="r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layout>
                <c:manualLayout>
                  <c:x val="-0.0120663650075415"/>
                  <c:y val="-0.040019853287569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16.0%</a:t>
                    </a:r>
                  </a:p>
                </c:rich>
              </c:tx>
              <c:dLblPos val="r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Val val="1"/>
          </c:dLbls>
          <c:cat>
            <c:strRef>
              <c:f>'Other Figures'!$B$3:$B$9</c:f>
              <c:strCache>
                <c:ptCount val="7"/>
                <c:pt idx="0">
                  <c:v>Canada</c:v>
                </c:pt>
                <c:pt idx="1">
                  <c:v>Australia and New Zealand</c:v>
                </c:pt>
                <c:pt idx="2">
                  <c:v>USA</c:v>
                </c:pt>
                <c:pt idx="3">
                  <c:v>Europe</c:v>
                </c:pt>
                <c:pt idx="4">
                  <c:v>Latin America</c:v>
                </c:pt>
                <c:pt idx="5">
                  <c:v>Asia</c:v>
                </c:pt>
                <c:pt idx="6">
                  <c:v>Total </c:v>
                </c:pt>
              </c:strCache>
            </c:strRef>
          </c:cat>
          <c:val>
            <c:numRef>
              <c:f>'Other Figures'!$D$3:$D$9</c:f>
              <c:numCache>
                <c:formatCode>General</c:formatCode>
                <c:ptCount val="7"/>
                <c:pt idx="0">
                  <c:v>17.09353999999998</c:v>
                </c:pt>
                <c:pt idx="1">
                  <c:v>15.73604</c:v>
                </c:pt>
                <c:pt idx="2">
                  <c:v>15.90660000000001</c:v>
                </c:pt>
                <c:pt idx="3">
                  <c:v>9.807836000000007</c:v>
                </c:pt>
                <c:pt idx="4">
                  <c:v>13.48471</c:v>
                </c:pt>
                <c:pt idx="5">
                  <c:v>20.90187999999999</c:v>
                </c:pt>
                <c:pt idx="6">
                  <c:v>15.98154</c:v>
                </c:pt>
              </c:numCache>
            </c:numRef>
          </c:val>
        </c:ser>
        <c:ser>
          <c:idx val="1"/>
          <c:order val="2"/>
          <c:spPr>
            <a:ln w="28575">
              <a:noFill/>
            </a:ln>
          </c:spPr>
          <c:marker>
            <c:symbol val="dash"/>
            <c:size val="10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strRef>
              <c:f>'Other Figures'!$B$3:$B$9</c:f>
              <c:strCache>
                <c:ptCount val="7"/>
                <c:pt idx="0">
                  <c:v>Canada</c:v>
                </c:pt>
                <c:pt idx="1">
                  <c:v>Australia and New Zealand</c:v>
                </c:pt>
                <c:pt idx="2">
                  <c:v>USA</c:v>
                </c:pt>
                <c:pt idx="3">
                  <c:v>Europe</c:v>
                </c:pt>
                <c:pt idx="4">
                  <c:v>Latin America</c:v>
                </c:pt>
                <c:pt idx="5">
                  <c:v>Asia</c:v>
                </c:pt>
                <c:pt idx="6">
                  <c:v>Total </c:v>
                </c:pt>
              </c:strCache>
            </c:strRef>
          </c:cat>
          <c:val>
            <c:numRef>
              <c:f>'Other Figures'!$E$3:$E$9</c:f>
              <c:numCache>
                <c:formatCode>General</c:formatCode>
                <c:ptCount val="7"/>
                <c:pt idx="0">
                  <c:v>46.9697</c:v>
                </c:pt>
                <c:pt idx="1">
                  <c:v>30.68181999999999</c:v>
                </c:pt>
                <c:pt idx="2">
                  <c:v>39.74359000000001</c:v>
                </c:pt>
                <c:pt idx="3">
                  <c:v>27.94117999999999</c:v>
                </c:pt>
                <c:pt idx="4">
                  <c:v>32.76836000000002</c:v>
                </c:pt>
                <c:pt idx="5">
                  <c:v>50.53763</c:v>
                </c:pt>
                <c:pt idx="6">
                  <c:v>50.53763</c:v>
                </c:pt>
              </c:numCache>
            </c:numRef>
          </c:val>
        </c:ser>
        <c:ser>
          <c:idx val="2"/>
          <c:order val="3"/>
          <c:spPr>
            <a:ln w="28575">
              <a:noFill/>
            </a:ln>
          </c:spPr>
          <c:marker>
            <c:symbol val="dash"/>
            <c:size val="10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strRef>
              <c:f>'Other Figures'!$B$3:$B$9</c:f>
              <c:strCache>
                <c:ptCount val="7"/>
                <c:pt idx="0">
                  <c:v>Canada</c:v>
                </c:pt>
                <c:pt idx="1">
                  <c:v>Australia and New Zealand</c:v>
                </c:pt>
                <c:pt idx="2">
                  <c:v>USA</c:v>
                </c:pt>
                <c:pt idx="3">
                  <c:v>Europe</c:v>
                </c:pt>
                <c:pt idx="4">
                  <c:v>Latin America</c:v>
                </c:pt>
                <c:pt idx="5">
                  <c:v>Asia</c:v>
                </c:pt>
                <c:pt idx="6">
                  <c:v>Total </c:v>
                </c:pt>
              </c:strCache>
            </c:strRef>
          </c:cat>
          <c:val>
            <c:numRef>
              <c:f>'Other Figures'!$F$3:$F$9</c:f>
              <c:numCache>
                <c:formatCode>General</c:formatCode>
                <c:ptCount val="7"/>
                <c:pt idx="0">
                  <c:v>6.306306</c:v>
                </c:pt>
                <c:pt idx="1">
                  <c:v>5.0</c:v>
                </c:pt>
                <c:pt idx="2">
                  <c:v>4.100945999999997</c:v>
                </c:pt>
                <c:pt idx="3">
                  <c:v>1.818182000000001</c:v>
                </c:pt>
                <c:pt idx="4">
                  <c:v>2.094240999999998</c:v>
                </c:pt>
                <c:pt idx="5">
                  <c:v>3.076922999999998</c:v>
                </c:pt>
                <c:pt idx="6">
                  <c:v>1.818182000000001</c:v>
                </c:pt>
              </c:numCache>
            </c:numRef>
          </c:val>
        </c:ser>
        <c:hiLowLines>
          <c:spPr>
            <a:ln w="25400">
              <a:solidFill>
                <a:srgbClr val="000000"/>
              </a:solidFill>
              <a:prstDash val="solid"/>
            </a:ln>
          </c:spPr>
        </c:hiLowLines>
        <c:axId val="607023960"/>
        <c:axId val="606946888"/>
      </c:stockChart>
      <c:catAx>
        <c:axId val="606964440"/>
        <c:scaling>
          <c:orientation val="minMax"/>
        </c:scaling>
        <c:axPos val="b"/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07079000"/>
        <c:crosses val="autoZero"/>
        <c:auto val="1"/>
        <c:lblAlgn val="ctr"/>
        <c:lblOffset val="100"/>
        <c:tickLblSkip val="1"/>
        <c:tickMarkSkip val="1"/>
      </c:catAx>
      <c:valAx>
        <c:axId val="607079000"/>
        <c:scaling>
          <c:orientation val="minMax"/>
          <c:max val="50.0"/>
        </c:scaling>
        <c:axPos val="l"/>
        <c:title>
          <c:tx>
            <c:rich>
              <a:bodyPr/>
              <a:lstStyle/>
              <a:p>
                <a:pPr>
                  <a:defRPr sz="8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% patient</a:t>
                </a:r>
                <a:r>
                  <a:rPr lang="en-US" baseline="0"/>
                  <a:t> </a:t>
                </a:r>
                <a:r>
                  <a:rPr lang="en-US"/>
                  <a:t> days</a:t>
                </a:r>
              </a:p>
            </c:rich>
          </c:tx>
          <c:layout>
            <c:manualLayout>
              <c:xMode val="edge"/>
              <c:yMode val="edge"/>
              <c:x val="0.0260163180959846"/>
              <c:y val="0.36694764116024"/>
            </c:manualLayout>
          </c:layout>
          <c:spPr>
            <a:noFill/>
            <a:ln w="25400">
              <a:noFill/>
            </a:ln>
          </c:spPr>
        </c:title>
        <c:numFmt formatCode="0" sourceLinked="0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06964440"/>
        <c:crosses val="autoZero"/>
        <c:crossBetween val="between"/>
        <c:majorUnit val="10.0"/>
        <c:minorUnit val="4.0"/>
      </c:valAx>
      <c:catAx>
        <c:axId val="607023960"/>
        <c:scaling>
          <c:orientation val="minMax"/>
        </c:scaling>
        <c:delete val="1"/>
        <c:axPos val="b"/>
        <c:tickLblPos val="none"/>
        <c:crossAx val="606946888"/>
        <c:crosses val="autoZero"/>
        <c:auto val="1"/>
        <c:lblAlgn val="ctr"/>
        <c:lblOffset val="100"/>
      </c:catAx>
      <c:valAx>
        <c:axId val="606946888"/>
        <c:scaling>
          <c:orientation val="minMax"/>
        </c:scaling>
        <c:delete val="1"/>
        <c:axPos val="r"/>
        <c:numFmt formatCode="General" sourceLinked="1"/>
        <c:tickLblPos val="none"/>
        <c:crossAx val="607023960"/>
        <c:crosses val="max"/>
        <c:crossBetween val="between"/>
      </c:valAx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plotArea>
      <c:layout>
        <c:manualLayout>
          <c:layoutTarget val="inner"/>
          <c:xMode val="edge"/>
          <c:yMode val="edge"/>
          <c:x val="0.121212310002227"/>
          <c:y val="0.0712401973225662"/>
          <c:w val="0.856460664094685"/>
          <c:h val="0.664908508343952"/>
        </c:manualLayout>
      </c:layout>
      <c:lineChart>
        <c:grouping val="standard"/>
        <c:ser>
          <c:idx val="0"/>
          <c:order val="0"/>
          <c:tx>
            <c:strRef>
              <c:f>'Oct2011'!$C$192</c:f>
              <c:strCache>
                <c:ptCount val="1"/>
                <c:pt idx="0">
                  <c:v>Mean of All Sites</c:v>
                </c:pt>
              </c:strCache>
            </c:strRef>
          </c:tx>
          <c:spPr>
            <a:ln w="254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val>
            <c:numRef>
              <c:f>'Oct2011'!$C$193:$C$204</c:f>
              <c:numCache>
                <c:formatCode>General</c:formatCode>
                <c:ptCount val="12"/>
                <c:pt idx="0">
                  <c:v>9.042</c:v>
                </c:pt>
                <c:pt idx="1">
                  <c:v>33.256</c:v>
                </c:pt>
                <c:pt idx="2">
                  <c:v>50.36</c:v>
                </c:pt>
                <c:pt idx="3">
                  <c:v>60.582</c:v>
                </c:pt>
                <c:pt idx="4">
                  <c:v>67.31</c:v>
                </c:pt>
                <c:pt idx="5">
                  <c:v>70.807</c:v>
                </c:pt>
                <c:pt idx="6">
                  <c:v>72.484</c:v>
                </c:pt>
                <c:pt idx="7">
                  <c:v>73.769</c:v>
                </c:pt>
                <c:pt idx="8">
                  <c:v>74.817</c:v>
                </c:pt>
                <c:pt idx="9">
                  <c:v>77.85899999999998</c:v>
                </c:pt>
                <c:pt idx="10">
                  <c:v>78.549</c:v>
                </c:pt>
                <c:pt idx="11">
                  <c:v>79.45</c:v>
                </c:pt>
              </c:numCache>
            </c:numRef>
          </c:val>
        </c:ser>
        <c:ser>
          <c:idx val="1"/>
          <c:order val="1"/>
          <c:tx>
            <c:strRef>
              <c:f>'Oct2011'!$D$192</c:f>
              <c:strCache>
                <c:ptCount val="1"/>
                <c:pt idx="0">
                  <c:v>Best Performing Site</c:v>
                </c:pt>
              </c:strCache>
            </c:strRef>
          </c:tx>
          <c:spPr>
            <a:ln w="25400">
              <a:solidFill>
                <a:srgbClr val="FF00FF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val>
            <c:numRef>
              <c:f>'Oct2011'!$D$193:$D$204</c:f>
              <c:numCache>
                <c:formatCode>General</c:formatCode>
                <c:ptCount val="12"/>
                <c:pt idx="0">
                  <c:v>57.59500000000001</c:v>
                </c:pt>
                <c:pt idx="1">
                  <c:v>82.499</c:v>
                </c:pt>
                <c:pt idx="2">
                  <c:v>86.999</c:v>
                </c:pt>
                <c:pt idx="3">
                  <c:v>105.996</c:v>
                </c:pt>
                <c:pt idx="4">
                  <c:v>111.162</c:v>
                </c:pt>
                <c:pt idx="5">
                  <c:v>111.162</c:v>
                </c:pt>
                <c:pt idx="6">
                  <c:v>111.162</c:v>
                </c:pt>
                <c:pt idx="7">
                  <c:v>111.162</c:v>
                </c:pt>
                <c:pt idx="8">
                  <c:v>111.162</c:v>
                </c:pt>
                <c:pt idx="9">
                  <c:v>111.162</c:v>
                </c:pt>
                <c:pt idx="10">
                  <c:v>111.162</c:v>
                </c:pt>
                <c:pt idx="11">
                  <c:v>111.162</c:v>
                </c:pt>
              </c:numCache>
            </c:numRef>
          </c:val>
        </c:ser>
        <c:ser>
          <c:idx val="2"/>
          <c:order val="2"/>
          <c:tx>
            <c:strRef>
              <c:f>'Oct2011'!$E$192</c:f>
              <c:strCache>
                <c:ptCount val="1"/>
                <c:pt idx="0">
                  <c:v>Worst Performing Site</c:v>
                </c:pt>
              </c:strCache>
            </c:strRef>
          </c:tx>
          <c:spPr>
            <a:ln w="25400">
              <a:solidFill>
                <a:srgbClr val="00800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8000"/>
              </a:solidFill>
              <a:ln>
                <a:solidFill>
                  <a:srgbClr val="008000"/>
                </a:solidFill>
                <a:prstDash val="solid"/>
              </a:ln>
            </c:spPr>
          </c:marker>
          <c:val>
            <c:numRef>
              <c:f>'Oct2011'!$E$193:$E$204</c:f>
              <c:numCache>
                <c:formatCode>General</c:formatCode>
                <c:ptCount val="12"/>
                <c:pt idx="0">
                  <c:v>0.154</c:v>
                </c:pt>
                <c:pt idx="1">
                  <c:v>5.24</c:v>
                </c:pt>
                <c:pt idx="2">
                  <c:v>10.653</c:v>
                </c:pt>
                <c:pt idx="3">
                  <c:v>15.103</c:v>
                </c:pt>
                <c:pt idx="4">
                  <c:v>9.698</c:v>
                </c:pt>
                <c:pt idx="5">
                  <c:v>21.4</c:v>
                </c:pt>
                <c:pt idx="6">
                  <c:v>24.273</c:v>
                </c:pt>
                <c:pt idx="7">
                  <c:v>14.689</c:v>
                </c:pt>
                <c:pt idx="8">
                  <c:v>15.012</c:v>
                </c:pt>
                <c:pt idx="9">
                  <c:v>15.403</c:v>
                </c:pt>
                <c:pt idx="10">
                  <c:v>16.166</c:v>
                </c:pt>
                <c:pt idx="11">
                  <c:v>30.03</c:v>
                </c:pt>
              </c:numCache>
            </c:numRef>
          </c:val>
        </c:ser>
        <c:marker val="1"/>
        <c:axId val="607014344"/>
        <c:axId val="606981928"/>
      </c:lineChart>
      <c:catAx>
        <c:axId val="60701434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0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ICU Day</a:t>
                </a:r>
              </a:p>
            </c:rich>
          </c:tx>
          <c:layout>
            <c:manualLayout>
              <c:xMode val="edge"/>
              <c:yMode val="edge"/>
              <c:x val="0.503988078045268"/>
              <c:y val="0.820581507622428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06981928"/>
        <c:crosses val="autoZero"/>
        <c:auto val="1"/>
        <c:lblAlgn val="ctr"/>
        <c:lblOffset val="100"/>
        <c:tickLblSkip val="1"/>
        <c:tickMarkSkip val="1"/>
      </c:catAx>
      <c:valAx>
        <c:axId val="606981928"/>
        <c:scaling>
          <c:orientation val="minMax"/>
        </c:scaling>
        <c:axPos val="l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% received/prescribed</a:t>
                </a:r>
              </a:p>
            </c:rich>
          </c:tx>
          <c:layout>
            <c:manualLayout>
              <c:xMode val="edge"/>
              <c:yMode val="edge"/>
              <c:x val="0.025518341307815"/>
              <c:y val="0.189974025267567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07014344"/>
        <c:crosses val="autoZero"/>
        <c:crossBetween val="between"/>
      </c:valAx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159489800617028"/>
          <c:y val="0.915568520256211"/>
          <c:w val="0.778310581990648"/>
          <c:h val="0.0659630370037943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4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plotArea>
      <c:layout>
        <c:manualLayout>
          <c:layoutTarget val="inner"/>
          <c:xMode val="edge"/>
          <c:yMode val="edge"/>
          <c:x val="0.118863850518667"/>
          <c:y val="0.0650512188279089"/>
          <c:w val="0.863563402889245"/>
          <c:h val="0.722071805379084"/>
        </c:manualLayout>
      </c:layout>
      <c:barChart>
        <c:barDir val="col"/>
        <c:grouping val="clustered"/>
        <c:ser>
          <c:idx val="3"/>
          <c:order val="0"/>
          <c:spPr>
            <a:pattFill prst="wdDnDiag">
              <a:fgClr>
                <a:srgbClr val="FFFFFF"/>
              </a:fgClr>
              <a:bgClr>
                <a:srgbClr val="9999FF"/>
              </a:bgClr>
            </a:pattFill>
            <a:ln w="12700">
              <a:solidFill>
                <a:srgbClr val="000000"/>
              </a:solidFill>
              <a:prstDash val="solid"/>
            </a:ln>
          </c:spPr>
          <c:dPt>
            <c:idx val="6"/>
            <c:spPr>
              <a:pattFill prst="wdDnDiag">
                <a:fgClr>
                  <a:srgbClr val="9999FF"/>
                </a:fgClr>
                <a:bgClr>
                  <a:srgbClr val="9999FF"/>
                </a:bgClr>
              </a:patt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strRef>
              <c:f>'Other Figures'!$B$50:$B$56</c:f>
              <c:strCache>
                <c:ptCount val="7"/>
                <c:pt idx="0">
                  <c:v>Canada</c:v>
                </c:pt>
                <c:pt idx="1">
                  <c:v>Australia and New Zealand</c:v>
                </c:pt>
                <c:pt idx="2">
                  <c:v>USA</c:v>
                </c:pt>
                <c:pt idx="3">
                  <c:v>Europe</c:v>
                </c:pt>
                <c:pt idx="4">
                  <c:v>Latin America</c:v>
                </c:pt>
                <c:pt idx="5">
                  <c:v>Asia</c:v>
                </c:pt>
                <c:pt idx="6">
                  <c:v>Total</c:v>
                </c:pt>
              </c:strCache>
            </c:strRef>
          </c:cat>
          <c:val>
            <c:numRef>
              <c:f>'Other Figures'!$C$50:$C$56</c:f>
              <c:numCache>
                <c:formatCode>0.0</c:formatCode>
                <c:ptCount val="7"/>
                <c:pt idx="0">
                  <c:v>72.66379999999998</c:v>
                </c:pt>
                <c:pt idx="1">
                  <c:v>81.82097</c:v>
                </c:pt>
                <c:pt idx="2">
                  <c:v>91.05857999999998</c:v>
                </c:pt>
                <c:pt idx="3">
                  <c:v>71.17224999999995</c:v>
                </c:pt>
                <c:pt idx="4">
                  <c:v>88.19274999999995</c:v>
                </c:pt>
                <c:pt idx="5">
                  <c:v>68.99997</c:v>
                </c:pt>
                <c:pt idx="6">
                  <c:v>79.60823999999998</c:v>
                </c:pt>
              </c:numCache>
            </c:numRef>
          </c:val>
        </c:ser>
        <c:gapWidth val="50"/>
        <c:overlap val="100"/>
        <c:axId val="624918264"/>
        <c:axId val="704395880"/>
      </c:barChart>
      <c:stockChart>
        <c:ser>
          <c:idx val="0"/>
          <c:order val="1"/>
          <c:spPr>
            <a:ln w="28575">
              <a:noFill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0.00545702592087313"/>
                  <c:y val="-0.034682070401265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73.0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0.00727603456116417"/>
                  <c:y val="-0.023121380267510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90.8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layout>
                <c:manualLayout>
                  <c:x val="-0.00545702592087313"/>
                  <c:y val="-0.0462427605350202"/>
                </c:manualLayout>
              </c:layout>
              <c:tx>
                <c:rich>
                  <a:bodyPr/>
                  <a:lstStyle/>
                  <a:p>
                    <a:r>
                      <a:rPr lang="en-CA" dirty="0" smtClean="0"/>
                      <a:t>80.1</a:t>
                    </a:r>
                    <a:endParaRPr lang="en-US" dirty="0"/>
                  </a:p>
                </c:rich>
              </c:tx>
              <c:showVal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Val val="1"/>
          </c:dLbls>
          <c:cat>
            <c:strRef>
              <c:f>'Other Figures'!$B$50:$B$56</c:f>
              <c:strCache>
                <c:ptCount val="7"/>
                <c:pt idx="0">
                  <c:v>Canada</c:v>
                </c:pt>
                <c:pt idx="1">
                  <c:v>Australia and New Zealand</c:v>
                </c:pt>
                <c:pt idx="2">
                  <c:v>USA</c:v>
                </c:pt>
                <c:pt idx="3">
                  <c:v>Europe</c:v>
                </c:pt>
                <c:pt idx="4">
                  <c:v>Latin America</c:v>
                </c:pt>
                <c:pt idx="5">
                  <c:v>Asia</c:v>
                </c:pt>
                <c:pt idx="6">
                  <c:v>Total</c:v>
                </c:pt>
              </c:strCache>
            </c:strRef>
          </c:cat>
          <c:val>
            <c:numRef>
              <c:f>'Other Figures'!$D$50:$D$56</c:f>
              <c:numCache>
                <c:formatCode>0.0</c:formatCode>
                <c:ptCount val="7"/>
                <c:pt idx="0">
                  <c:v>72.66379999999998</c:v>
                </c:pt>
                <c:pt idx="1">
                  <c:v>81.82097</c:v>
                </c:pt>
                <c:pt idx="2">
                  <c:v>91.05857999999998</c:v>
                </c:pt>
                <c:pt idx="3">
                  <c:v>71.17224999999995</c:v>
                </c:pt>
                <c:pt idx="4">
                  <c:v>88.19274999999995</c:v>
                </c:pt>
                <c:pt idx="5">
                  <c:v>68.99997</c:v>
                </c:pt>
                <c:pt idx="6">
                  <c:v>79.60823999999998</c:v>
                </c:pt>
              </c:numCache>
            </c:numRef>
          </c:val>
        </c:ser>
        <c:ser>
          <c:idx val="1"/>
          <c:order val="2"/>
          <c:spPr>
            <a:ln w="28575">
              <a:noFill/>
            </a:ln>
          </c:spPr>
          <c:marker>
            <c:symbol val="dash"/>
            <c:size val="10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strRef>
              <c:f>'Other Figures'!$B$50:$B$56</c:f>
              <c:strCache>
                <c:ptCount val="7"/>
                <c:pt idx="0">
                  <c:v>Canada</c:v>
                </c:pt>
                <c:pt idx="1">
                  <c:v>Australia and New Zealand</c:v>
                </c:pt>
                <c:pt idx="2">
                  <c:v>USA</c:v>
                </c:pt>
                <c:pt idx="3">
                  <c:v>Europe</c:v>
                </c:pt>
                <c:pt idx="4">
                  <c:v>Latin America</c:v>
                </c:pt>
                <c:pt idx="5">
                  <c:v>Asia</c:v>
                </c:pt>
                <c:pt idx="6">
                  <c:v>Total</c:v>
                </c:pt>
              </c:strCache>
            </c:strRef>
          </c:cat>
          <c:val>
            <c:numRef>
              <c:f>'Other Figures'!$E$50:$E$56</c:f>
              <c:numCache>
                <c:formatCode>0.0</c:formatCode>
                <c:ptCount val="7"/>
                <c:pt idx="0">
                  <c:v>31.81818000000001</c:v>
                </c:pt>
                <c:pt idx="1">
                  <c:v>42.85714</c:v>
                </c:pt>
                <c:pt idx="2">
                  <c:v>73.68421</c:v>
                </c:pt>
                <c:pt idx="3">
                  <c:v>33.33333000000001</c:v>
                </c:pt>
                <c:pt idx="4">
                  <c:v>52.63158</c:v>
                </c:pt>
                <c:pt idx="5">
                  <c:v>0.0</c:v>
                </c:pt>
                <c:pt idx="6">
                  <c:v>0.0</c:v>
                </c:pt>
              </c:numCache>
            </c:numRef>
          </c:val>
        </c:ser>
        <c:ser>
          <c:idx val="2"/>
          <c:order val="3"/>
          <c:spPr>
            <a:ln w="28575">
              <a:noFill/>
            </a:ln>
          </c:spPr>
          <c:marker>
            <c:symbol val="dash"/>
            <c:size val="10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strRef>
              <c:f>'Other Figures'!$B$50:$B$56</c:f>
              <c:strCache>
                <c:ptCount val="7"/>
                <c:pt idx="0">
                  <c:v>Canada</c:v>
                </c:pt>
                <c:pt idx="1">
                  <c:v>Australia and New Zealand</c:v>
                </c:pt>
                <c:pt idx="2">
                  <c:v>USA</c:v>
                </c:pt>
                <c:pt idx="3">
                  <c:v>Europe</c:v>
                </c:pt>
                <c:pt idx="4">
                  <c:v>Latin America</c:v>
                </c:pt>
                <c:pt idx="5">
                  <c:v>Asia</c:v>
                </c:pt>
                <c:pt idx="6">
                  <c:v>Total</c:v>
                </c:pt>
              </c:strCache>
            </c:strRef>
          </c:cat>
          <c:val>
            <c:numRef>
              <c:f>'Other Figures'!$F$50:$F$56</c:f>
              <c:numCache>
                <c:formatCode>0.0</c:formatCode>
                <c:ptCount val="7"/>
                <c:pt idx="0">
                  <c:v>94.44444000000005</c:v>
                </c:pt>
                <c:pt idx="1">
                  <c:v>100.0</c:v>
                </c:pt>
                <c:pt idx="2">
                  <c:v>100.0</c:v>
                </c:pt>
                <c:pt idx="3">
                  <c:v>100.0</c:v>
                </c:pt>
                <c:pt idx="4">
                  <c:v>100.0</c:v>
                </c:pt>
                <c:pt idx="5">
                  <c:v>100.0</c:v>
                </c:pt>
                <c:pt idx="6">
                  <c:v>100.0</c:v>
                </c:pt>
              </c:numCache>
            </c:numRef>
          </c:val>
        </c:ser>
        <c:hiLowLines>
          <c:spPr>
            <a:ln w="25400">
              <a:solidFill>
                <a:srgbClr val="000000"/>
              </a:solidFill>
              <a:prstDash val="solid"/>
            </a:ln>
          </c:spPr>
        </c:hiLowLines>
        <c:axId val="703976920"/>
        <c:axId val="703978328"/>
      </c:stockChart>
      <c:catAx>
        <c:axId val="624918264"/>
        <c:scaling>
          <c:orientation val="minMax"/>
        </c:scaling>
        <c:axPos val="b"/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04395880"/>
        <c:crosses val="autoZero"/>
        <c:auto val="1"/>
        <c:lblAlgn val="ctr"/>
        <c:lblOffset val="100"/>
        <c:tickLblSkip val="1"/>
        <c:tickMarkSkip val="1"/>
      </c:catAx>
      <c:valAx>
        <c:axId val="704395880"/>
        <c:scaling>
          <c:orientation val="minMax"/>
          <c:max val="100.0"/>
          <c:min val="0.0"/>
        </c:scaling>
        <c:axPos val="l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900" b="0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800" b="0" i="0" baseline="0" dirty="0">
                    <a:effectLst/>
                  </a:rPr>
                  <a:t>% patients not achieve minimum of 80% over stay in ICU</a:t>
                </a:r>
                <a:endParaRPr lang="en-US" sz="800" dirty="0">
                  <a:effectLst/>
                </a:endParaRP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900" b="0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 sz="800" dirty="0"/>
              </a:p>
            </c:rich>
          </c:tx>
          <c:layout>
            <c:manualLayout>
              <c:xMode val="edge"/>
              <c:yMode val="edge"/>
              <c:x val="0.0365963054072539"/>
              <c:y val="0.051849846964985"/>
            </c:manualLayout>
          </c:layout>
          <c:spPr>
            <a:noFill/>
            <a:ln w="25400">
              <a:noFill/>
            </a:ln>
          </c:spPr>
        </c:title>
        <c:numFmt formatCode="0" sourceLinked="0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24918264"/>
        <c:crosses val="autoZero"/>
        <c:crossBetween val="between"/>
        <c:majorUnit val="10.0"/>
        <c:minorUnit val="6.0"/>
      </c:valAx>
      <c:catAx>
        <c:axId val="703976920"/>
        <c:scaling>
          <c:orientation val="minMax"/>
        </c:scaling>
        <c:delete val="1"/>
        <c:axPos val="b"/>
        <c:numFmt formatCode="General" sourceLinked="1"/>
        <c:tickLblPos val="none"/>
        <c:crossAx val="703978328"/>
        <c:crosses val="autoZero"/>
        <c:auto val="1"/>
        <c:lblAlgn val="ctr"/>
        <c:lblOffset val="100"/>
      </c:catAx>
      <c:valAx>
        <c:axId val="703978328"/>
        <c:scaling>
          <c:orientation val="minMax"/>
        </c:scaling>
        <c:delete val="1"/>
        <c:axPos val="r"/>
        <c:numFmt formatCode="0.0" sourceLinked="1"/>
        <c:tickLblPos val="none"/>
        <c:crossAx val="703976920"/>
        <c:crosses val="max"/>
        <c:crossBetween val="between"/>
      </c:valAx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ict"/><Relationship Id="rId2" Type="http://schemas.openxmlformats.org/officeDocument/2006/relationships/image" Target="../media/image36.pict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0.10339</cdr:x>
      <cdr:y>0.58877</cdr:y>
    </cdr:from>
    <cdr:to>
      <cdr:x>0.96426</cdr:x>
      <cdr:y>0.59169</cdr:y>
    </cdr:to>
    <cdr:sp macro="" textlink="">
      <cdr:nvSpPr>
        <cdr:cNvPr id="7169" name="Line 102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608607" y="2108619"/>
          <a:ext cx="5067469" cy="10458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rgbClr val="000080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="" xmlns:a14="http://schemas.microsoft.com/office/drawing/2010/main" xmlns:a="http://schemas.openxmlformats.org/drawingml/2006/main" xmlns:cdr="http://schemas.openxmlformats.org/drawingml/2006/chartDrawing" xmlns:c="http://schemas.openxmlformats.org/drawingml/2006/chart">
              <a:noFill/>
            </a14:hiddenFill>
          </a:ext>
        </a:ex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7C893-21D0-A445-BF83-9BC3A2E55FD0}" type="datetimeFigureOut">
              <a:rPr lang="en-US" smtClean="0"/>
              <a:pPr/>
              <a:t>1/15/12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49D38-94C5-1445-BC48-16A908892BA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49D38-94C5-1445-BC48-16A908892BAD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CA" dirty="0" smtClean="0"/>
              <a:t>Step 2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CA" dirty="0" smtClean="0"/>
              <a:t>Brainstorm and identify potential change strategies to overcome barriers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CA" dirty="0" smtClean="0"/>
              <a:t>Consider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CA" dirty="0" smtClean="0"/>
              <a:t>Feasibility and impact in local context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CA" dirty="0" smtClean="0"/>
              <a:t>Potential for success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49D38-94C5-1445-BC48-16A908892BAD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 indent="-342900"/>
            <a:r>
              <a:rPr lang="en-US" dirty="0" smtClean="0">
                <a:latin typeface="Arial Narrow" pitchFamily="1" charset="0"/>
                <a:ea typeface="ＭＳ Ｐゴシック" pitchFamily="1" charset="-128"/>
              </a:rPr>
              <a:t>Do barriers to </a:t>
            </a:r>
            <a:r>
              <a:rPr lang="en-US" dirty="0" err="1" smtClean="0">
                <a:latin typeface="Arial Narrow" pitchFamily="1" charset="0"/>
                <a:ea typeface="ＭＳ Ｐゴシック" pitchFamily="1" charset="-128"/>
              </a:rPr>
              <a:t>enterally</a:t>
            </a:r>
            <a:r>
              <a:rPr lang="en-US" dirty="0" smtClean="0">
                <a:latin typeface="Arial Narrow" pitchFamily="1" charset="0"/>
                <a:ea typeface="ＭＳ Ｐゴシック" pitchFamily="1" charset="-128"/>
              </a:rPr>
              <a:t> feeding patients differ across ICUs?</a:t>
            </a:r>
          </a:p>
          <a:p>
            <a:pPr lvl="1" indent="-342900"/>
            <a:r>
              <a:rPr lang="en-US" dirty="0" smtClean="0">
                <a:latin typeface="Arial Narrow" pitchFamily="1" charset="0"/>
                <a:ea typeface="ＭＳ Ｐゴシック" pitchFamily="1" charset="-128"/>
              </a:rPr>
              <a:t>Are ICUs able to implement the action plan?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49D38-94C5-1445-BC48-16A908892BAD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Highlight</a:t>
            </a:r>
            <a:r>
              <a:rPr lang="en-US" baseline="0" dirty="0" smtClean="0"/>
              <a:t> changes 43 – 49%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49D38-94C5-1445-BC48-16A908892BAD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43 - 49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49D38-94C5-1445-BC48-16A908892BAD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43 - 49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49D38-94C5-1445-BC48-16A908892BAD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CA" smtClean="0"/>
              <a:t>Need to add sites when known. Add ASPEN logo</a:t>
            </a: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61ABF1-93E3-4D94-9F54-BBD45A8A060B}" type="slidenum">
              <a:rPr lang="en-US" smtClean="0"/>
              <a:pPr/>
              <a:t>59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49D38-94C5-1445-BC48-16A908892BA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CA" dirty="0" smtClean="0"/>
              <a:t>Please verify these numbers are accurate</a:t>
            </a:r>
          </a:p>
          <a:p>
            <a:pPr eaLnBrk="1" hangingPunct="1">
              <a:spcBef>
                <a:spcPct val="0"/>
              </a:spcBef>
            </a:pPr>
            <a:r>
              <a:rPr lang="en-CA" smtClean="0"/>
              <a:t>Done - MW</a:t>
            </a:r>
            <a:endParaRPr lang="en-CA" dirty="0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969CC4-0C8E-4A39-AF34-9EE9D7FDC10A}" type="slidenum">
              <a:rPr lang="en-CA" smtClean="0"/>
              <a:pPr/>
              <a:t>15</a:t>
            </a:fld>
            <a:endParaRPr lang="en-CA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CA" smtClean="0"/>
              <a:t>Yes, fill in table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90E747-125D-4425-9BE8-E3BBD045F996}" type="slidenum">
              <a:rPr lang="en-CA" smtClean="0"/>
              <a:pPr/>
              <a:t>16</a:t>
            </a:fld>
            <a:endParaRPr lang="en-CA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CA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BEC9D4-72B8-47E7-A5DA-FD222773E031}" type="slidenum">
              <a:rPr lang="en-CA" smtClean="0"/>
              <a:pPr/>
              <a:t>20</a:t>
            </a:fld>
            <a:endParaRPr lang="en-CA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CA" smtClean="0"/>
              <a:t>Please double check data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D3D3C-BF96-4634-BAB3-0363D1C5C38A}" type="slidenum">
              <a:rPr lang="en-CA" smtClean="0"/>
              <a:pPr/>
              <a:t>25</a:t>
            </a:fld>
            <a:endParaRPr lang="en-CA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Don’t’ spend a lot of time with this.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CA" smtClean="0"/>
              <a:t>Yes, fill in table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90E747-125D-4425-9BE8-E3BBD045F996}" type="slidenum">
              <a:rPr lang="en-CA" smtClean="0"/>
              <a:pPr/>
              <a:t>33</a:t>
            </a:fld>
            <a:endParaRPr lang="en-CA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49D38-94C5-1445-BC48-16A908892BAD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A246C-72B0-E440-B658-B0F020084C5E}" type="datetimeFigureOut">
              <a:rPr lang="en-US" smtClean="0"/>
              <a:pPr/>
              <a:t>1/15/12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16F2-3434-0D47-8FFA-16EA36B404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639A246C-72B0-E440-B658-B0F020084C5E}" type="datetimeFigureOut">
              <a:rPr lang="en-US" smtClean="0"/>
              <a:pPr/>
              <a:t>1/15/12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16F2-3434-0D47-8FFA-16EA36B404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A246C-72B0-E440-B658-B0F020084C5E}" type="datetimeFigureOut">
              <a:rPr lang="en-US" smtClean="0"/>
              <a:pPr/>
              <a:t>1/15/12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CA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639A246C-72B0-E440-B658-B0F020084C5E}" type="datetimeFigureOut">
              <a:rPr lang="en-US" smtClean="0"/>
              <a:pPr/>
              <a:t>1/15/12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CA" smtClean="0"/>
              <a:t>Click icon to add picture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CA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639A246C-72B0-E440-B658-B0F020084C5E}" type="datetimeFigureOut">
              <a:rPr lang="en-US" smtClean="0"/>
              <a:pPr/>
              <a:t>1/15/12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CA" smtClean="0"/>
              <a:t>Click icon to add picture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CA" smtClean="0"/>
              <a:t>Click icon to add picture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CA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A246C-72B0-E440-B658-B0F020084C5E}" type="datetimeFigureOut">
              <a:rPr lang="en-US" smtClean="0"/>
              <a:pPr/>
              <a:t>1/15/12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16F2-3434-0D47-8FFA-16EA36B404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A246C-72B0-E440-B658-B0F020084C5E}" type="datetimeFigureOut">
              <a:rPr lang="en-US" smtClean="0"/>
              <a:pPr/>
              <a:t>1/15/12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16F2-3434-0D47-8FFA-16EA36B404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CA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82C6C-8CFC-489A-BB1D-FFC9B6B71F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051F0-FA02-4E3A-9E56-9EC3EB39432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A246C-72B0-E440-B658-B0F020084C5E}" type="datetimeFigureOut">
              <a:rPr lang="en-US" smtClean="0"/>
              <a:pPr/>
              <a:t>1/15/12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16F2-3434-0D47-8FFA-16EA36B404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A246C-72B0-E440-B658-B0F020084C5E}" type="datetimeFigureOut">
              <a:rPr lang="en-US" smtClean="0"/>
              <a:pPr/>
              <a:t>1/15/12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CA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A246C-72B0-E440-B658-B0F020084C5E}" type="datetimeFigureOut">
              <a:rPr lang="en-US" smtClean="0"/>
              <a:pPr/>
              <a:t>1/15/12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16F2-3434-0D47-8FFA-16EA36B404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639A246C-72B0-E440-B658-B0F020084C5E}" type="datetimeFigureOut">
              <a:rPr lang="en-US" smtClean="0"/>
              <a:pPr/>
              <a:t>1/15/12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16F2-3434-0D47-8FFA-16EA36B404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639A246C-72B0-E440-B658-B0F020084C5E}" type="datetimeFigureOut">
              <a:rPr lang="en-US" smtClean="0"/>
              <a:pPr/>
              <a:t>1/15/12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16F2-3434-0D47-8FFA-16EA36B4047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A246C-72B0-E440-B658-B0F020084C5E}" type="datetimeFigureOut">
              <a:rPr lang="en-US" smtClean="0"/>
              <a:pPr/>
              <a:t>1/15/12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16F2-3434-0D47-8FFA-16EA36B404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A246C-72B0-E440-B658-B0F020084C5E}" type="datetimeFigureOut">
              <a:rPr lang="en-US" smtClean="0"/>
              <a:pPr/>
              <a:t>1/15/12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16F2-3434-0D47-8FFA-16EA36B404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639A246C-72B0-E440-B658-B0F020084C5E}" type="datetimeFigureOut">
              <a:rPr lang="en-US" smtClean="0"/>
              <a:pPr/>
              <a:t>1/15/12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16F2-3434-0D47-8FFA-16EA36B404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39A246C-72B0-E440-B658-B0F020084C5E}" type="datetimeFigureOut">
              <a:rPr lang="en-US" smtClean="0"/>
              <a:pPr/>
              <a:t>1/15/12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D8F16F2-3434-0D47-8FFA-16EA36B404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  <p:sldLayoutId id="2147483930" r:id="rId16"/>
    <p:sldLayoutId id="2147483931" r:id="rId17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oleObject" Target="../embeddings/Microsoft_Excel_97_-_2004_Worksheet1.xls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4.xml"/><Relationship Id="rId3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5.xml"/><Relationship Id="rId3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6.xml"/><Relationship Id="rId3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wmf"/><Relationship Id="rId3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df"/><Relationship Id="rId4" Type="http://schemas.openxmlformats.org/officeDocument/2006/relationships/image" Target="../media/image20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d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d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d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d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oleObject" Target="Macintosh%20HD:Users:naomicahill:Documents:PERFECTIS:PERFECTIS-Action%20Plan%20Development%20Templates.docx!OLE_LINK1" TargetMode="External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oleObject" Target="Macintosh%20HD:Users:naomicahill:Documents:PERFECTIS:PERFECTIS-Action%20Plan%20Development%20Templates.docx!OLE_LINK3" TargetMode="External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df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oleObject" Target="Macintosh%20HD:Users:naomicahill:Documents:PERFECTIS:PERFECTIS-Action%20Plan%20Development%20Templates.docx!OLE_LINK4" TargetMode="External"/><Relationship Id="rId5" Type="http://schemas.openxmlformats.org/officeDocument/2006/relationships/oleObject" Target="Macintosh%20HD:Users:naomicahill:Documents:PERFECTIS:PERFECTIS-Action%20Plan%20Development%20Templates.docx!OLE_LINK5" TargetMode="External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df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df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8"/>
            <a:ext cx="8915400" cy="1895191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Closing the Evidence-Practice Gap in Critical Care Nutrition</a:t>
            </a:r>
            <a:endParaRPr lang="en-US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52510"/>
            <a:ext cx="8001000" cy="2805490"/>
          </a:xfrm>
        </p:spPr>
        <p:txBody>
          <a:bodyPr>
            <a:normAutofit/>
          </a:bodyPr>
          <a:lstStyle/>
          <a:p>
            <a:r>
              <a:rPr lang="en-US" dirty="0" smtClean="0"/>
              <a:t>Naomi E Cahill RD PhD Candidate</a:t>
            </a:r>
          </a:p>
          <a:p>
            <a:r>
              <a:rPr lang="en-US" dirty="0" smtClean="0"/>
              <a:t>Queen’s University, Kingston ON</a:t>
            </a:r>
          </a:p>
          <a:p>
            <a:endParaRPr lang="en-US" dirty="0" smtClean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6171" y="184205"/>
            <a:ext cx="3721662" cy="195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5172" y="5668962"/>
            <a:ext cx="3413324" cy="70065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7" name="Picture 5" descr="queensLogoSm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3733" y="4381906"/>
            <a:ext cx="1166621" cy="84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570"/>
            <a:ext cx="9144000" cy="706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527180"/>
            <a:ext cx="5705231" cy="60016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>
              <a:buClr>
                <a:srgbClr val="990033"/>
              </a:buClr>
            </a:pPr>
            <a:r>
              <a:rPr lang="en-CA" sz="2400" b="1" dirty="0" smtClean="0">
                <a:solidFill>
                  <a:srgbClr val="244A58"/>
                </a:solidFill>
              </a:rPr>
              <a:t>Systematic review of effectiveness of guideline implementation strategies</a:t>
            </a:r>
          </a:p>
          <a:p>
            <a:pPr marL="1143000" lvl="2" indent="-228600">
              <a:buClr>
                <a:srgbClr val="990033"/>
              </a:buClr>
            </a:pPr>
            <a:endParaRPr lang="en-US" dirty="0" smtClean="0"/>
          </a:p>
          <a:p>
            <a:pPr lvl="1">
              <a:buClr>
                <a:srgbClr val="990033"/>
              </a:buClr>
              <a:buFont typeface="Arial"/>
              <a:buChar char="•"/>
            </a:pPr>
            <a:r>
              <a:rPr lang="en-CA" dirty="0" smtClean="0"/>
              <a:t>E</a:t>
            </a:r>
            <a:r>
              <a:rPr lang="en-CA" dirty="0" smtClean="0"/>
              <a:t>ffectiveness </a:t>
            </a:r>
            <a:r>
              <a:rPr lang="en-CA" dirty="0" smtClean="0"/>
              <a:t>of interventions </a:t>
            </a:r>
            <a:r>
              <a:rPr lang="en-CA" smtClean="0"/>
              <a:t>varies by</a:t>
            </a:r>
          </a:p>
          <a:p>
            <a:pPr lvl="2">
              <a:buClr>
                <a:srgbClr val="990033"/>
              </a:buClr>
              <a:buFont typeface="Arial"/>
              <a:buChar char="•"/>
            </a:pPr>
            <a:r>
              <a:rPr lang="en-CA" dirty="0" smtClean="0"/>
              <a:t>C</a:t>
            </a:r>
            <a:r>
              <a:rPr lang="en-CA" dirty="0" smtClean="0"/>
              <a:t>linical problems</a:t>
            </a:r>
            <a:endParaRPr lang="en-CA" dirty="0" smtClean="0"/>
          </a:p>
          <a:p>
            <a:pPr lvl="2">
              <a:buClr>
                <a:srgbClr val="990033"/>
              </a:buClr>
              <a:buFont typeface="Arial"/>
              <a:buChar char="•"/>
            </a:pPr>
            <a:r>
              <a:rPr lang="en-CA" dirty="0" smtClean="0"/>
              <a:t>C</a:t>
            </a:r>
            <a:r>
              <a:rPr lang="en-CA" dirty="0" smtClean="0"/>
              <a:t>ontexts</a:t>
            </a:r>
            <a:endParaRPr lang="en-CA" dirty="0" smtClean="0"/>
          </a:p>
          <a:p>
            <a:pPr lvl="2">
              <a:buClr>
                <a:srgbClr val="990033"/>
              </a:buClr>
              <a:buFont typeface="Arial"/>
              <a:buChar char="•"/>
            </a:pPr>
            <a:r>
              <a:rPr lang="en-CA" dirty="0" smtClean="0"/>
              <a:t>Organizations</a:t>
            </a:r>
          </a:p>
          <a:p>
            <a:pPr lvl="1">
              <a:buClr>
                <a:srgbClr val="990033"/>
              </a:buClr>
              <a:buFont typeface="Arial"/>
              <a:buChar char="•"/>
            </a:pPr>
            <a:endParaRPr lang="en-CA" dirty="0" smtClean="0"/>
          </a:p>
          <a:p>
            <a:pPr lvl="1">
              <a:buClr>
                <a:srgbClr val="990033"/>
              </a:buClr>
              <a:buFont typeface="Arial"/>
              <a:buChar char="•"/>
            </a:pPr>
            <a:r>
              <a:rPr lang="en-CA" dirty="0" smtClean="0"/>
              <a:t>Further research required</a:t>
            </a:r>
          </a:p>
          <a:p>
            <a:pPr lvl="2">
              <a:buClr>
                <a:srgbClr val="990033"/>
              </a:buClr>
              <a:buFont typeface="Arial"/>
              <a:buChar char="•"/>
            </a:pPr>
            <a:r>
              <a:rPr lang="en-CA" dirty="0" smtClean="0"/>
              <a:t>Interventions informed by theoretical framework</a:t>
            </a:r>
          </a:p>
          <a:p>
            <a:pPr lvl="2">
              <a:buClr>
                <a:srgbClr val="990033"/>
              </a:buClr>
              <a:buFont typeface="Arial"/>
              <a:buChar char="•"/>
            </a:pPr>
            <a:r>
              <a:rPr lang="en-CA" dirty="0" smtClean="0"/>
              <a:t>Consider barriers and effect modifiers</a:t>
            </a:r>
            <a:endParaRPr lang="en-CA" sz="1400" dirty="0" smtClean="0"/>
          </a:p>
          <a:p>
            <a:pPr marL="1143000" lvl="2" indent="-228600">
              <a:buClr>
                <a:srgbClr val="990033"/>
              </a:buClr>
              <a:buFont typeface="Arial"/>
              <a:buChar char="•"/>
            </a:pPr>
            <a:endParaRPr lang="en-CA" sz="1400" dirty="0" smtClean="0"/>
          </a:p>
          <a:p>
            <a:pPr marL="1143000" lvl="2" indent="-228600">
              <a:buClr>
                <a:srgbClr val="990033"/>
              </a:buClr>
            </a:pPr>
            <a:r>
              <a:rPr lang="en-CA" sz="1400" dirty="0" err="1" smtClean="0"/>
              <a:t>Grimshaw</a:t>
            </a:r>
            <a:r>
              <a:rPr lang="en-CA" sz="1400" dirty="0" smtClean="0"/>
              <a:t> </a:t>
            </a:r>
            <a:r>
              <a:rPr lang="en-CA" sz="1400" dirty="0" smtClean="0"/>
              <a:t>et al </a:t>
            </a:r>
            <a:r>
              <a:rPr lang="en-CA" sz="1400" i="1" dirty="0" smtClean="0"/>
              <a:t>Health </a:t>
            </a:r>
            <a:r>
              <a:rPr lang="en-CA" sz="1400" i="1" dirty="0" err="1" smtClean="0"/>
              <a:t>Technol</a:t>
            </a:r>
            <a:r>
              <a:rPr lang="en-CA" sz="1400" i="1" dirty="0" smtClean="0"/>
              <a:t> Assess</a:t>
            </a:r>
            <a:r>
              <a:rPr lang="en-CA" sz="1400" dirty="0" smtClean="0"/>
              <a:t> 2004;8(6):1-72)</a:t>
            </a:r>
          </a:p>
          <a:p>
            <a:pPr marL="1143000" lvl="2" indent="-228600">
              <a:buClr>
                <a:srgbClr val="990033"/>
              </a:buClr>
            </a:pPr>
            <a:endParaRPr lang="en-CA" dirty="0" smtClean="0"/>
          </a:p>
          <a:p>
            <a:pPr marL="1143000" lvl="2" indent="-228600">
              <a:buClr>
                <a:srgbClr val="990033"/>
              </a:buClr>
            </a:pPr>
            <a:endParaRPr lang="en-CA" dirty="0" smtClean="0"/>
          </a:p>
          <a:p>
            <a:pPr marL="1143000" lvl="2" indent="-228600">
              <a:buClr>
                <a:srgbClr val="990033"/>
              </a:buClr>
            </a:pPr>
            <a:endParaRPr lang="en-CA" dirty="0" smtClean="0"/>
          </a:p>
          <a:p>
            <a:pPr marL="1143000" lvl="2" indent="-228600">
              <a:buClr>
                <a:srgbClr val="990033"/>
              </a:buClr>
            </a:pPr>
            <a:endParaRPr lang="en-CA" dirty="0"/>
          </a:p>
          <a:p>
            <a:pPr marL="1143000" lvl="2" indent="-228600">
              <a:buClr>
                <a:srgbClr val="990033"/>
              </a:buClr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 smtClean="0">
                <a:ea typeface="+mj-ea"/>
                <a:cs typeface="+mj-cs"/>
              </a:rPr>
              <a:t>Knowledge-to-Action Framework</a:t>
            </a:r>
            <a:endParaRPr lang="en-CA" dirty="0">
              <a:ea typeface="+mj-ea"/>
              <a:cs typeface="+mj-c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08005" y="2595563"/>
            <a:ext cx="2382796" cy="3681412"/>
          </a:xfrm>
        </p:spPr>
        <p:txBody>
          <a:bodyPr/>
          <a:lstStyle/>
          <a:p>
            <a:r>
              <a:rPr lang="en-US" dirty="0" smtClean="0"/>
              <a:t>Template to guide implementation strategies</a:t>
            </a:r>
          </a:p>
          <a:p>
            <a:r>
              <a:rPr lang="en-US" dirty="0" smtClean="0"/>
              <a:t>30 planned action theories</a:t>
            </a:r>
          </a:p>
          <a:p>
            <a:r>
              <a:rPr lang="en-US" dirty="0" smtClean="0"/>
              <a:t>7 action phases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6814"/>
            <a:ext cx="2590800" cy="531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966" y="2038256"/>
            <a:ext cx="6453046" cy="48197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6761163" y="6357938"/>
            <a:ext cx="19415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CA" b="1" dirty="0">
                <a:latin typeface="Calibri" charset="0"/>
              </a:rPr>
              <a:t>Graham et al</a:t>
            </a:r>
            <a:r>
              <a:rPr lang="en-CA" b="1" dirty="0" smtClean="0">
                <a:latin typeface="Calibri" charset="0"/>
              </a:rPr>
              <a:t> 2006</a:t>
            </a:r>
            <a:endParaRPr lang="en-CA" b="1" dirty="0">
              <a:latin typeface="Calibri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841375"/>
            <a:ext cx="8751888" cy="914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CA" dirty="0" smtClean="0">
                <a:ea typeface="+mj-ea"/>
                <a:cs typeface="+mj-cs"/>
              </a:rPr>
              <a:t>Defining the Gap</a:t>
            </a:r>
            <a:endParaRPr lang="en-CA" dirty="0"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6509"/>
            <a:ext cx="2590800" cy="531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966" y="2038256"/>
            <a:ext cx="6453046" cy="4819744"/>
          </a:xfrm>
          <a:prstGeom prst="rect">
            <a:avLst/>
          </a:prstGeom>
        </p:spPr>
      </p:pic>
      <p:sp>
        <p:nvSpPr>
          <p:cNvPr id="18435" name="AutoShape 5"/>
          <p:cNvSpPr>
            <a:spLocks noChangeArrowheads="1"/>
          </p:cNvSpPr>
          <p:nvPr/>
        </p:nvSpPr>
        <p:spPr bwMode="auto">
          <a:xfrm>
            <a:off x="511547" y="5222536"/>
            <a:ext cx="4396838" cy="1788746"/>
          </a:xfrm>
          <a:prstGeom prst="rightArrow">
            <a:avLst>
              <a:gd name="adj1" fmla="val 50000"/>
              <a:gd name="adj2" fmla="val 6001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alibri" charset="0"/>
              </a:rPr>
              <a:t>International audit of</a:t>
            </a:r>
            <a:r>
              <a:rPr lang="en-US" dirty="0" smtClean="0">
                <a:solidFill>
                  <a:schemeClr val="bg1"/>
                </a:solidFill>
                <a:latin typeface="Calibri" charset="0"/>
              </a:rPr>
              <a:t>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Calibri" charset="0"/>
              </a:rPr>
              <a:t>nutrition </a:t>
            </a:r>
            <a:r>
              <a:rPr lang="en-US" dirty="0" smtClean="0">
                <a:solidFill>
                  <a:schemeClr val="bg1"/>
                </a:solidFill>
                <a:latin typeface="Calibri" charset="0"/>
              </a:rPr>
              <a:t>practices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72550"/>
            <a:ext cx="8913813" cy="914400"/>
          </a:xfrm>
        </p:spPr>
        <p:txBody>
          <a:bodyPr/>
          <a:lstStyle/>
          <a:p>
            <a:r>
              <a:rPr lang="en-US" dirty="0" smtClean="0"/>
              <a:t>International Nutrition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407" y="2414055"/>
            <a:ext cx="4437306" cy="3670767"/>
          </a:xfrm>
        </p:spPr>
        <p:txBody>
          <a:bodyPr>
            <a:normAutofit/>
          </a:bodyPr>
          <a:lstStyle/>
          <a:p>
            <a:r>
              <a:rPr lang="en-US" dirty="0" smtClean="0"/>
              <a:t>Ongoing quality improvement initiative </a:t>
            </a:r>
          </a:p>
          <a:p>
            <a:r>
              <a:rPr lang="en-US" dirty="0" smtClean="0"/>
              <a:t>Started in Canada in 2001</a:t>
            </a:r>
          </a:p>
          <a:p>
            <a:r>
              <a:rPr lang="en-US" dirty="0" smtClean="0"/>
              <a:t>3 previous International surveys</a:t>
            </a:r>
          </a:p>
          <a:p>
            <a:r>
              <a:rPr lang="en-US" dirty="0" smtClean="0"/>
              <a:t>355 ICUs from 33 countries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3020"/>
            <a:ext cx="2590800" cy="531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713" y="2050861"/>
            <a:ext cx="3975100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249240"/>
            <a:ext cx="7610476" cy="432396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Observational study</a:t>
            </a:r>
          </a:p>
          <a:p>
            <a:pPr>
              <a:lnSpc>
                <a:spcPct val="80000"/>
              </a:lnSpc>
              <a:buNone/>
            </a:pPr>
            <a:endParaRPr lang="en-US" sz="129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Start date:11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May 2011</a:t>
            </a:r>
          </a:p>
          <a:p>
            <a:pPr>
              <a:lnSpc>
                <a:spcPct val="80000"/>
              </a:lnSpc>
            </a:pPr>
            <a:endParaRPr lang="en-US" sz="129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Aim 20 consecutive patients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Min 8 pts</a:t>
            </a:r>
          </a:p>
          <a:p>
            <a:pPr>
              <a:lnSpc>
                <a:spcPct val="80000"/>
              </a:lnSpc>
              <a:buNone/>
            </a:pPr>
            <a:endParaRPr lang="en-US" sz="129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Data included: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Hospital and ICU characteristics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Patient information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Baseline Nutrition Assessment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Daily Nutrition data 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Patient outcomes (e.g. mortality, length of stay)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908" y="2366229"/>
            <a:ext cx="3470905" cy="260317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812029" y="3133983"/>
            <a:ext cx="763734" cy="741867"/>
          </a:xfrm>
          <a:prstGeom prst="ellipse">
            <a:avLst/>
          </a:prstGeom>
          <a:noFill/>
          <a:ln w="63500" cap="flat" cmpd="sng" algn="ctr">
            <a:solidFill>
              <a:schemeClr val="accent1"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3459"/>
            <a:ext cx="2590800" cy="531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World 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513"/>
            <a:ext cx="9144000" cy="5805487"/>
          </a:xfrm>
          <a:prstGeom prst="rect">
            <a:avLst/>
          </a:prstGeom>
          <a:solidFill>
            <a:srgbClr val="3333FF"/>
          </a:solidFill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219200" y="1676400"/>
            <a:ext cx="1408113" cy="336550"/>
          </a:xfrm>
          <a:prstGeom prst="rect">
            <a:avLst/>
          </a:prstGeom>
          <a:solidFill>
            <a:srgbClr val="3333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CA" sz="1600" b="1" dirty="0">
                <a:solidFill>
                  <a:srgbClr val="FFFF66"/>
                </a:solidFill>
              </a:rPr>
              <a:t>Canada: </a:t>
            </a:r>
            <a:r>
              <a:rPr lang="en-CA" sz="1600" b="1" dirty="0" smtClean="0">
                <a:solidFill>
                  <a:srgbClr val="FFFF66"/>
                </a:solidFill>
              </a:rPr>
              <a:t>24</a:t>
            </a:r>
            <a:endParaRPr lang="en-US" sz="1600" b="1" dirty="0">
              <a:solidFill>
                <a:srgbClr val="FFFF66"/>
              </a:solidFill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827088" y="2781300"/>
            <a:ext cx="1066800" cy="336550"/>
          </a:xfrm>
          <a:prstGeom prst="rect">
            <a:avLst/>
          </a:prstGeom>
          <a:solidFill>
            <a:srgbClr val="3333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CA" sz="1600" b="1" dirty="0">
                <a:solidFill>
                  <a:srgbClr val="FFFF66"/>
                </a:solidFill>
              </a:rPr>
              <a:t>USA: </a:t>
            </a:r>
            <a:r>
              <a:rPr lang="en-CA" sz="1600" b="1" dirty="0" smtClean="0">
                <a:solidFill>
                  <a:srgbClr val="FFFF66"/>
                </a:solidFill>
              </a:rPr>
              <a:t>47</a:t>
            </a:r>
            <a:endParaRPr lang="en-US" sz="1600" b="1" dirty="0">
              <a:solidFill>
                <a:srgbClr val="FFFF66"/>
              </a:solidFill>
            </a:endParaRP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7308850" y="5013325"/>
            <a:ext cx="1447800" cy="830997"/>
          </a:xfrm>
          <a:prstGeom prst="rect">
            <a:avLst/>
          </a:prstGeom>
          <a:solidFill>
            <a:srgbClr val="3333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CA" sz="1600" b="1" dirty="0">
                <a:solidFill>
                  <a:srgbClr val="FFFF66"/>
                </a:solidFill>
              </a:rPr>
              <a:t>Australia &amp; New Zealand: </a:t>
            </a:r>
            <a:r>
              <a:rPr lang="en-CA" sz="1600" b="1" dirty="0" smtClean="0">
                <a:solidFill>
                  <a:srgbClr val="FFFF66"/>
                </a:solidFill>
              </a:rPr>
              <a:t>41</a:t>
            </a:r>
            <a:endParaRPr lang="en-US" sz="1600" b="1" dirty="0">
              <a:solidFill>
                <a:srgbClr val="FFFF66"/>
              </a:solidFill>
            </a:endParaRPr>
          </a:p>
        </p:txBody>
      </p:sp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3779838" y="2714625"/>
            <a:ext cx="1524000" cy="584775"/>
          </a:xfrm>
          <a:prstGeom prst="rect">
            <a:avLst/>
          </a:prstGeom>
          <a:solidFill>
            <a:srgbClr val="3333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CA" sz="1600" b="1" dirty="0" smtClean="0">
                <a:solidFill>
                  <a:srgbClr val="FFFF66"/>
                </a:solidFill>
              </a:rPr>
              <a:t>Europe and Africa: 26</a:t>
            </a:r>
            <a:endParaRPr lang="en-US" sz="1600" b="1" dirty="0">
              <a:solidFill>
                <a:srgbClr val="FFFF66"/>
              </a:solidFill>
            </a:endParaRPr>
          </a:p>
        </p:txBody>
      </p:sp>
      <p:sp>
        <p:nvSpPr>
          <p:cNvPr id="30727" name="Text Box 8"/>
          <p:cNvSpPr txBox="1">
            <a:spLocks noChangeArrowheads="1"/>
          </p:cNvSpPr>
          <p:nvPr/>
        </p:nvSpPr>
        <p:spPr bwMode="auto">
          <a:xfrm>
            <a:off x="1908175" y="4437063"/>
            <a:ext cx="1366838" cy="830997"/>
          </a:xfrm>
          <a:prstGeom prst="rect">
            <a:avLst/>
          </a:prstGeom>
          <a:solidFill>
            <a:srgbClr val="3333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CA" sz="1600" b="1" dirty="0">
                <a:solidFill>
                  <a:srgbClr val="FFFF66"/>
                </a:solidFill>
              </a:rPr>
              <a:t>Latin America</a:t>
            </a:r>
            <a:r>
              <a:rPr lang="en-CA" sz="1600" b="1" dirty="0" smtClean="0">
                <a:solidFill>
                  <a:srgbClr val="FFFF66"/>
                </a:solidFill>
              </a:rPr>
              <a:t>:  31</a:t>
            </a:r>
            <a:endParaRPr lang="en-US" sz="1600" b="1" dirty="0">
              <a:solidFill>
                <a:srgbClr val="FFFF66"/>
              </a:solidFill>
            </a:endParaRPr>
          </a:p>
        </p:txBody>
      </p:sp>
      <p:sp>
        <p:nvSpPr>
          <p:cNvPr id="30728" name="Text Box 9"/>
          <p:cNvSpPr txBox="1">
            <a:spLocks noChangeArrowheads="1"/>
          </p:cNvSpPr>
          <p:nvPr/>
        </p:nvSpPr>
        <p:spPr bwMode="auto">
          <a:xfrm>
            <a:off x="5940425" y="2708275"/>
            <a:ext cx="1223963" cy="336550"/>
          </a:xfrm>
          <a:prstGeom prst="rect">
            <a:avLst/>
          </a:prstGeom>
          <a:solidFill>
            <a:srgbClr val="3333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CA" sz="1600" b="1" dirty="0">
                <a:solidFill>
                  <a:srgbClr val="FFFF66"/>
                </a:solidFill>
              </a:rPr>
              <a:t>Asia: </a:t>
            </a:r>
            <a:r>
              <a:rPr lang="en-CA" sz="1600" b="1" dirty="0" smtClean="0">
                <a:solidFill>
                  <a:srgbClr val="FFFF66"/>
                </a:solidFill>
              </a:rPr>
              <a:t>52</a:t>
            </a:r>
            <a:endParaRPr lang="en-US" sz="1600" b="1" dirty="0">
              <a:solidFill>
                <a:srgbClr val="FFFF66"/>
              </a:solidFill>
            </a:endParaRPr>
          </a:p>
        </p:txBody>
      </p:sp>
      <p:sp>
        <p:nvSpPr>
          <p:cNvPr id="30729" name="AutoShape 10"/>
          <p:cNvSpPr>
            <a:spLocks noChangeArrowheads="1"/>
          </p:cNvSpPr>
          <p:nvPr/>
        </p:nvSpPr>
        <p:spPr bwMode="auto">
          <a:xfrm>
            <a:off x="38101" y="3503315"/>
            <a:ext cx="1908175" cy="2448520"/>
          </a:xfrm>
          <a:prstGeom prst="rightArrowCallout">
            <a:avLst>
              <a:gd name="adj1" fmla="val 25000"/>
              <a:gd name="adj2" fmla="val 25000"/>
              <a:gd name="adj3" fmla="val 28949"/>
              <a:gd name="adj4" fmla="val 6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r>
              <a:rPr lang="en-CA" sz="1600" b="1" dirty="0" smtClean="0"/>
              <a:t>Argentina: 5</a:t>
            </a:r>
          </a:p>
          <a:p>
            <a:pPr algn="l"/>
            <a:r>
              <a:rPr lang="en-CA" sz="1600" b="1" dirty="0" smtClean="0"/>
              <a:t>Chile: 3</a:t>
            </a:r>
          </a:p>
          <a:p>
            <a:pPr algn="l"/>
            <a:r>
              <a:rPr lang="en-CA" sz="1600" b="1" dirty="0" smtClean="0"/>
              <a:t>El Salvador:1</a:t>
            </a:r>
          </a:p>
          <a:p>
            <a:pPr algn="l"/>
            <a:r>
              <a:rPr lang="en-CA" sz="1600" b="1" dirty="0" smtClean="0"/>
              <a:t>Mexico</a:t>
            </a:r>
            <a:r>
              <a:rPr lang="en-CA" sz="1600" b="1" dirty="0"/>
              <a:t>: 2</a:t>
            </a:r>
            <a:r>
              <a:rPr lang="en-CA" b="1" dirty="0"/>
              <a:t> </a:t>
            </a:r>
          </a:p>
          <a:p>
            <a:pPr algn="l"/>
            <a:r>
              <a:rPr lang="en-CA" sz="1600" b="1" dirty="0" smtClean="0"/>
              <a:t>Brazil:4</a:t>
            </a:r>
            <a:endParaRPr lang="en-CA" sz="1600" b="1" dirty="0"/>
          </a:p>
          <a:p>
            <a:pPr algn="l"/>
            <a:r>
              <a:rPr lang="en-CA" sz="1600" b="1" dirty="0" smtClean="0"/>
              <a:t>Colombia:9</a:t>
            </a:r>
            <a:endParaRPr lang="en-CA" sz="1600" b="1" dirty="0"/>
          </a:p>
          <a:p>
            <a:pPr algn="l"/>
            <a:r>
              <a:rPr lang="en-CA" sz="1600" b="1" dirty="0"/>
              <a:t>Peru:1</a:t>
            </a:r>
          </a:p>
          <a:p>
            <a:pPr algn="l"/>
            <a:r>
              <a:rPr lang="en-CA" sz="1600" b="1" dirty="0" smtClean="0"/>
              <a:t>Venezuela:2</a:t>
            </a:r>
          </a:p>
          <a:p>
            <a:pPr algn="l"/>
            <a:r>
              <a:rPr lang="en-CA" sz="1600" b="1" dirty="0" smtClean="0"/>
              <a:t>Uruguay:4</a:t>
            </a:r>
            <a:endParaRPr lang="en-US" sz="1600" b="1" dirty="0"/>
          </a:p>
        </p:txBody>
      </p:sp>
      <p:sp>
        <p:nvSpPr>
          <p:cNvPr id="53259" name="AutoShape 11"/>
          <p:cNvSpPr>
            <a:spLocks noChangeArrowheads="1"/>
          </p:cNvSpPr>
          <p:nvPr/>
        </p:nvSpPr>
        <p:spPr bwMode="auto">
          <a:xfrm>
            <a:off x="2051050" y="3068638"/>
            <a:ext cx="304800" cy="304800"/>
          </a:xfrm>
          <a:prstGeom prst="star5">
            <a:avLst/>
          </a:prstGeom>
          <a:solidFill>
            <a:srgbClr val="DB174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latin typeface="Arial" pitchFamily="34" charset="0"/>
              <a:ea typeface="+mn-ea"/>
            </a:endParaRPr>
          </a:p>
        </p:txBody>
      </p:sp>
      <p:pic>
        <p:nvPicPr>
          <p:cNvPr id="30731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59113" cy="6270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30732" name="AutoShape 16"/>
          <p:cNvSpPr>
            <a:spLocks noChangeArrowheads="1"/>
          </p:cNvSpPr>
          <p:nvPr/>
        </p:nvSpPr>
        <p:spPr bwMode="auto">
          <a:xfrm>
            <a:off x="3635375" y="3299400"/>
            <a:ext cx="2016745" cy="3016340"/>
          </a:xfrm>
          <a:prstGeom prst="upArrowCallout">
            <a:avLst>
              <a:gd name="adj1" fmla="val 28741"/>
              <a:gd name="adj2" fmla="val 38329"/>
              <a:gd name="adj3" fmla="val 33831"/>
              <a:gd name="adj4" fmla="val 6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r>
              <a:rPr lang="en-US" sz="1600" b="1" dirty="0">
                <a:solidFill>
                  <a:srgbClr val="000000"/>
                </a:solidFill>
              </a:rPr>
              <a:t>Italy: </a:t>
            </a:r>
            <a:r>
              <a:rPr lang="en-US" sz="1600" b="1" dirty="0" smtClean="0">
                <a:solidFill>
                  <a:srgbClr val="000000"/>
                </a:solidFill>
              </a:rPr>
              <a:t>2</a:t>
            </a:r>
            <a:endParaRPr lang="en-US" sz="1600" b="1" dirty="0">
              <a:solidFill>
                <a:srgbClr val="000000"/>
              </a:solidFill>
            </a:endParaRPr>
          </a:p>
          <a:p>
            <a:pPr algn="ctr"/>
            <a:r>
              <a:rPr lang="en-US" sz="1600" b="1" dirty="0">
                <a:solidFill>
                  <a:srgbClr val="000000"/>
                </a:solidFill>
              </a:rPr>
              <a:t>UK: </a:t>
            </a:r>
            <a:r>
              <a:rPr lang="en-US" sz="1600" b="1" dirty="0" smtClean="0">
                <a:solidFill>
                  <a:srgbClr val="000000"/>
                </a:solidFill>
              </a:rPr>
              <a:t>8</a:t>
            </a:r>
            <a:endParaRPr lang="en-US" sz="1600" b="1" dirty="0">
              <a:solidFill>
                <a:srgbClr val="000000"/>
              </a:solidFill>
            </a:endParaRPr>
          </a:p>
          <a:p>
            <a:pPr algn="ctr"/>
            <a:r>
              <a:rPr lang="en-US" sz="1600" b="1" dirty="0">
                <a:solidFill>
                  <a:srgbClr val="000000"/>
                </a:solidFill>
              </a:rPr>
              <a:t>Ireland: </a:t>
            </a:r>
            <a:r>
              <a:rPr lang="en-US" sz="1600" b="1" dirty="0" smtClean="0">
                <a:solidFill>
                  <a:srgbClr val="000000"/>
                </a:solidFill>
              </a:rPr>
              <a:t>6</a:t>
            </a:r>
            <a:endParaRPr lang="en-US" sz="1600" b="1" dirty="0">
              <a:solidFill>
                <a:srgbClr val="000000"/>
              </a:solidFill>
            </a:endParaRPr>
          </a:p>
          <a:p>
            <a:pPr algn="ctr"/>
            <a:r>
              <a:rPr lang="en-US" sz="1600" b="1" dirty="0">
                <a:solidFill>
                  <a:srgbClr val="000000"/>
                </a:solidFill>
              </a:rPr>
              <a:t>Norway: </a:t>
            </a:r>
            <a:r>
              <a:rPr lang="en-US" sz="1600" b="1" dirty="0" smtClean="0">
                <a:solidFill>
                  <a:srgbClr val="000000"/>
                </a:solidFill>
              </a:rPr>
              <a:t>5</a:t>
            </a:r>
            <a:endParaRPr lang="en-US" sz="1600" b="1" dirty="0">
              <a:solidFill>
                <a:srgbClr val="000000"/>
              </a:solidFill>
            </a:endParaRPr>
          </a:p>
          <a:p>
            <a:pPr algn="ctr"/>
            <a:r>
              <a:rPr lang="en-US" sz="1600" b="1" dirty="0">
                <a:solidFill>
                  <a:srgbClr val="000000"/>
                </a:solidFill>
              </a:rPr>
              <a:t>Switzerland: 1</a:t>
            </a:r>
          </a:p>
          <a:p>
            <a:pPr algn="ctr"/>
            <a:r>
              <a:rPr lang="en-CA" sz="1600" b="1" dirty="0" smtClean="0">
                <a:solidFill>
                  <a:srgbClr val="000000"/>
                </a:solidFill>
              </a:rPr>
              <a:t>France: 1</a:t>
            </a:r>
          </a:p>
          <a:p>
            <a:pPr algn="ctr"/>
            <a:r>
              <a:rPr lang="en-CA" sz="1600" b="1" dirty="0" smtClean="0">
                <a:solidFill>
                  <a:srgbClr val="000000"/>
                </a:solidFill>
              </a:rPr>
              <a:t>Spain: 2</a:t>
            </a:r>
          </a:p>
          <a:p>
            <a:pPr algn="ctr"/>
            <a:r>
              <a:rPr lang="en-CA" sz="1600" b="1" dirty="0" smtClean="0">
                <a:solidFill>
                  <a:srgbClr val="000000"/>
                </a:solidFill>
              </a:rPr>
              <a:t>South Africa: 1</a:t>
            </a:r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30733" name="AutoShape 16"/>
          <p:cNvSpPr>
            <a:spLocks noChangeArrowheads="1"/>
          </p:cNvSpPr>
          <p:nvPr/>
        </p:nvSpPr>
        <p:spPr bwMode="auto">
          <a:xfrm>
            <a:off x="5867400" y="2997199"/>
            <a:ext cx="1296988" cy="2841625"/>
          </a:xfrm>
          <a:prstGeom prst="upArrowCallout">
            <a:avLst>
              <a:gd name="adj1" fmla="val 28741"/>
              <a:gd name="adj2" fmla="val 38329"/>
              <a:gd name="adj3" fmla="val 42847"/>
              <a:gd name="adj4" fmla="val 6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China: </a:t>
            </a:r>
            <a:r>
              <a:rPr lang="en-US" sz="1600" b="1" dirty="0" smtClean="0">
                <a:solidFill>
                  <a:srgbClr val="000000"/>
                </a:solidFill>
              </a:rPr>
              <a:t>19</a:t>
            </a:r>
            <a:endParaRPr lang="en-US" sz="1600" b="1" dirty="0">
              <a:solidFill>
                <a:srgbClr val="000000"/>
              </a:solidFill>
            </a:endParaRPr>
          </a:p>
          <a:p>
            <a:pPr algn="ctr"/>
            <a:r>
              <a:rPr lang="en-US" sz="1600" b="1" dirty="0">
                <a:solidFill>
                  <a:srgbClr val="000000"/>
                </a:solidFill>
              </a:rPr>
              <a:t>Taiwan: </a:t>
            </a:r>
            <a:r>
              <a:rPr lang="en-US" sz="1600" b="1" dirty="0" smtClean="0">
                <a:solidFill>
                  <a:srgbClr val="000000"/>
                </a:solidFill>
              </a:rPr>
              <a:t>9</a:t>
            </a:r>
            <a:endParaRPr lang="en-US" sz="1600" b="1" dirty="0">
              <a:solidFill>
                <a:srgbClr val="000000"/>
              </a:solidFill>
            </a:endParaRPr>
          </a:p>
          <a:p>
            <a:pPr algn="ctr"/>
            <a:r>
              <a:rPr lang="en-US" sz="1600" b="1" dirty="0">
                <a:solidFill>
                  <a:srgbClr val="000000"/>
                </a:solidFill>
              </a:rPr>
              <a:t>India: 9</a:t>
            </a:r>
          </a:p>
          <a:p>
            <a:pPr algn="ctr"/>
            <a:r>
              <a:rPr lang="en-CA" sz="1600" b="1" dirty="0">
                <a:solidFill>
                  <a:srgbClr val="000000"/>
                </a:solidFill>
              </a:rPr>
              <a:t>Iran : 1</a:t>
            </a:r>
          </a:p>
          <a:p>
            <a:pPr algn="ctr"/>
            <a:r>
              <a:rPr lang="en-CA" sz="1600" b="1" dirty="0">
                <a:solidFill>
                  <a:srgbClr val="000000"/>
                </a:solidFill>
              </a:rPr>
              <a:t>Japan</a:t>
            </a:r>
            <a:r>
              <a:rPr lang="en-CA" sz="1600" b="1">
                <a:solidFill>
                  <a:srgbClr val="000000"/>
                </a:solidFill>
              </a:rPr>
              <a:t>: </a:t>
            </a:r>
            <a:r>
              <a:rPr lang="en-CA" sz="1600" b="1" dirty="0" smtClean="0">
                <a:solidFill>
                  <a:srgbClr val="000000"/>
                </a:solidFill>
              </a:rPr>
              <a:t>9</a:t>
            </a:r>
            <a:endParaRPr lang="en-CA" sz="1600" b="1" dirty="0">
              <a:solidFill>
                <a:srgbClr val="000000"/>
              </a:solidFill>
            </a:endParaRPr>
          </a:p>
          <a:p>
            <a:pPr algn="ctr"/>
            <a:r>
              <a:rPr lang="en-CA" sz="1600" b="1" dirty="0">
                <a:solidFill>
                  <a:srgbClr val="000000"/>
                </a:solidFill>
              </a:rPr>
              <a:t>Singapore: </a:t>
            </a:r>
            <a:r>
              <a:rPr lang="en-CA" sz="1600" b="1" dirty="0" smtClean="0">
                <a:solidFill>
                  <a:srgbClr val="000000"/>
                </a:solidFill>
              </a:rPr>
              <a:t>3</a:t>
            </a:r>
          </a:p>
          <a:p>
            <a:pPr algn="ctr"/>
            <a:r>
              <a:rPr lang="en-CA" sz="1600" b="1" dirty="0" smtClean="0">
                <a:solidFill>
                  <a:srgbClr val="000000"/>
                </a:solidFill>
              </a:rPr>
              <a:t>Philippines:1</a:t>
            </a:r>
          </a:p>
          <a:p>
            <a:pPr algn="ctr"/>
            <a:r>
              <a:rPr lang="en-CA" sz="1600" b="1" dirty="0" smtClean="0">
                <a:solidFill>
                  <a:srgbClr val="000000"/>
                </a:solidFill>
              </a:rPr>
              <a:t>Thailand: 1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30734" name="Text Box 12"/>
          <p:cNvSpPr txBox="1">
            <a:spLocks noChangeArrowheads="1"/>
          </p:cNvSpPr>
          <p:nvPr/>
        </p:nvSpPr>
        <p:spPr bwMode="auto">
          <a:xfrm>
            <a:off x="2124075" y="0"/>
            <a:ext cx="75247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Who participated in </a:t>
            </a:r>
            <a:r>
              <a:rPr lang="en-US" sz="3200" b="1" dirty="0" smtClean="0">
                <a:latin typeface="+mj-lt"/>
              </a:rPr>
              <a:t>2011?</a:t>
            </a:r>
            <a:r>
              <a:rPr lang="en-CA" sz="3200" b="1" dirty="0" smtClean="0">
                <a:latin typeface="+mj-lt"/>
              </a:rPr>
              <a:t> </a:t>
            </a:r>
            <a:r>
              <a:rPr lang="en-CA" sz="3200" b="1" dirty="0">
                <a:latin typeface="+mj-lt"/>
              </a:rPr>
              <a:t>: </a:t>
            </a:r>
          </a:p>
          <a:p>
            <a:pPr algn="ctr"/>
            <a:r>
              <a:rPr lang="en-CA" sz="3200" b="1" u="sng" dirty="0" smtClean="0">
                <a:latin typeface="+mj-lt"/>
              </a:rPr>
              <a:t>221</a:t>
            </a:r>
            <a:r>
              <a:rPr lang="en-CA" sz="3200" b="1" dirty="0" smtClean="0">
                <a:latin typeface="+mj-lt"/>
              </a:rPr>
              <a:t> </a:t>
            </a:r>
            <a:r>
              <a:rPr lang="en-CA" sz="3200" b="1" dirty="0">
                <a:latin typeface="+mj-lt"/>
              </a:rPr>
              <a:t>ICUs</a:t>
            </a:r>
            <a:endParaRPr lang="en-US" sz="32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ICU Characteristics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Group 5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815727196"/>
              </p:ext>
            </p:extLst>
          </p:nvPr>
        </p:nvGraphicFramePr>
        <p:xfrm>
          <a:off x="468313" y="981075"/>
          <a:ext cx="8280400" cy="5761038"/>
        </p:xfrm>
        <a:graphic>
          <a:graphicData uri="http://schemas.openxmlformats.org/drawingml/2006/table">
            <a:tbl>
              <a:tblPr/>
              <a:tblGrid>
                <a:gridCol w="4244975"/>
                <a:gridCol w="4035425"/>
              </a:tblGrid>
              <a:tr h="503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Characteristics </a:t>
                      </a:r>
                    </a:p>
                  </a:txBody>
                  <a:tcPr marL="45720" marT="9144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Total (n=183)                                       </a:t>
                      </a:r>
                    </a:p>
                  </a:txBody>
                  <a:tcPr marL="45720" marR="0" marT="9144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Hospital Type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Teaching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142(77.6%)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Non-teaching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41 (22.4%)</a:t>
                      </a: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Size of Hospital (beds)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Mean (Range)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641 (100-2600)</a:t>
                      </a: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ICU Structure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Open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47 (25.7%)</a:t>
                      </a: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Closed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132 (72.1%)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Other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 (2.2%)</a:t>
                      </a: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Size of ICU (beds)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Mean (Range)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18 (5-65)</a:t>
                      </a: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Designated Medical Director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172 (94.0%)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Presence of Dietitian(s)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145 (79.2%)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FTE Dietitians (per 10 beds)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Mean (Range)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0.6 (0.0-27.8)</a:t>
                      </a: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60648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Patient Characteristics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Group 5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954536780"/>
              </p:ext>
            </p:extLst>
          </p:nvPr>
        </p:nvGraphicFramePr>
        <p:xfrm>
          <a:off x="457200" y="1285875"/>
          <a:ext cx="8362950" cy="5386706"/>
        </p:xfrm>
        <a:graphic>
          <a:graphicData uri="http://schemas.openxmlformats.org/drawingml/2006/table">
            <a:tbl>
              <a:tblPr/>
              <a:tblGrid>
                <a:gridCol w="4438650"/>
                <a:gridCol w="3924300"/>
              </a:tblGrid>
              <a:tr h="565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charset="0"/>
                        </a:rPr>
                        <a:t>Characteristics </a:t>
                      </a:r>
                    </a:p>
                  </a:txBody>
                  <a:tcPr marL="45720" marT="9144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charset="0"/>
                        </a:rPr>
                        <a:t>Total  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charset="0"/>
                        </a:rPr>
                        <a:t>n=3695                                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9144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Age (years)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Median [Q1,Q3]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63  [50, 74]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Sex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44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Female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1495(40.5%)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478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Male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2197(59.5%)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Admission Category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Medical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2316(62.7%)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Surgical: Elective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486(13.2%)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Surgical: Emergency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893(24.2%)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BMI (kg|m2)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Median [Q1, Q3]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25.4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[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22.2, 29.8]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Apache II Score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Median [Q1, Q3]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21[16, 27]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Presence of ARDS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Yes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324(8.8%)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04664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Outcomes at 60 days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lvl="4" eaLnBrk="1" hangingPunct="1"/>
            <a:endParaRPr lang="en-US" sz="1800" smtClean="0">
              <a:latin typeface="Arial Narrow" charset="0"/>
            </a:endParaRPr>
          </a:p>
          <a:p>
            <a:pPr lvl="1" eaLnBrk="1" hangingPunct="1"/>
            <a:endParaRPr lang="en-US" sz="2400" smtClean="0">
              <a:latin typeface="Arial Narrow" charset="0"/>
            </a:endParaRPr>
          </a:p>
        </p:txBody>
      </p:sp>
      <p:graphicFrame>
        <p:nvGraphicFramePr>
          <p:cNvPr id="6" name="Group 39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832382053"/>
              </p:ext>
            </p:extLst>
          </p:nvPr>
        </p:nvGraphicFramePr>
        <p:xfrm>
          <a:off x="683569" y="1784527"/>
          <a:ext cx="7776220" cy="3814760"/>
        </p:xfrm>
        <a:graphic>
          <a:graphicData uri="http://schemas.openxmlformats.org/drawingml/2006/table">
            <a:tbl>
              <a:tblPr/>
              <a:tblGrid>
                <a:gridCol w="5355607"/>
                <a:gridCol w="2420613"/>
              </a:tblGrid>
              <a:tr h="7629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charset="0"/>
                        </a:rPr>
                        <a:t>Characteristics </a:t>
                      </a:r>
                    </a:p>
                  </a:txBody>
                  <a:tcPr marL="45720" marT="9144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charset="0"/>
                        </a:rPr>
                        <a:t>Total                                           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charset="0"/>
                        </a:rPr>
                        <a:t>n=3695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9144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</a:tr>
              <a:tr h="3814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Length of Mechanical Ventilation (days)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47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Median [Q1, Q3]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6.8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3.4, 13.8] 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4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Length of ICU Stay (days)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47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Median [Q1, Q3]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9.9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[5.9,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18.0]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4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Length of Hospital Stay (days)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47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Median [Q1,Q3]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19.2[10.8, 37.0]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4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Patient Died (within 60 days)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47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Yes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906(24.5%)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4667715"/>
            <a:ext cx="8915400" cy="877824"/>
          </a:xfrm>
        </p:spPr>
        <p:txBody>
          <a:bodyPr/>
          <a:lstStyle/>
          <a:p>
            <a:r>
              <a:rPr lang="en-US" dirty="0" smtClean="0"/>
              <a:t>Type of Artificial Nutrition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914400" y="5545539"/>
            <a:ext cx="8001000" cy="1312461"/>
          </a:xfrm>
        </p:spPr>
        <p:txBody>
          <a:bodyPr>
            <a:normAutofit/>
          </a:bodyPr>
          <a:lstStyle/>
          <a:p>
            <a:r>
              <a:rPr lang="en-CA" sz="2400" dirty="0" smtClean="0"/>
              <a:t>We strongly recommend the use of </a:t>
            </a:r>
            <a:r>
              <a:rPr lang="en-CA" sz="2400" b="1" dirty="0" err="1" smtClean="0"/>
              <a:t>enteral</a:t>
            </a:r>
            <a:r>
              <a:rPr lang="en-CA" sz="2400" b="1" dirty="0" smtClean="0"/>
              <a:t> nutrition</a:t>
            </a:r>
            <a:r>
              <a:rPr lang="en-CA" sz="2400" dirty="0" smtClean="0"/>
              <a:t> over </a:t>
            </a:r>
            <a:r>
              <a:rPr lang="en-CA" sz="2400" dirty="0" err="1" smtClean="0"/>
              <a:t>parenteral</a:t>
            </a:r>
            <a:r>
              <a:rPr lang="en-CA" sz="2400" dirty="0" smtClean="0"/>
              <a:t> nutrition</a:t>
            </a:r>
            <a:endParaRPr lang="en-US" sz="2400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2914"/>
            <a:ext cx="2590800" cy="531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aphicFrame>
        <p:nvGraphicFramePr>
          <p:cNvPr id="317443" name="Object 3"/>
          <p:cNvGraphicFramePr>
            <a:graphicFrameLocks noChangeAspect="1"/>
          </p:cNvGraphicFramePr>
          <p:nvPr/>
        </p:nvGraphicFramePr>
        <p:xfrm>
          <a:off x="1308100" y="985385"/>
          <a:ext cx="6527800" cy="3010354"/>
        </p:xfrm>
        <a:graphic>
          <a:graphicData uri="http://schemas.openxmlformats.org/presentationml/2006/ole">
            <p:oleObj spid="_x0000_s317443" name="Worksheet" r:id="rId4" imgW="3530600" imgH="160020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None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3459"/>
            <a:ext cx="2590800" cy="531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14"/>
          <p:cNvSpPr txBox="1">
            <a:spLocks noChangeArrowheads="1"/>
          </p:cNvSpPr>
          <p:nvPr/>
        </p:nvSpPr>
        <p:spPr bwMode="auto">
          <a:xfrm>
            <a:off x="66675" y="6491288"/>
            <a:ext cx="26629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n=35054 patients </a:t>
            </a:r>
            <a:r>
              <a:rPr lang="en-US" dirty="0"/>
              <a:t>days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038677167"/>
              </p:ext>
            </p:extLst>
          </p:nvPr>
        </p:nvGraphicFramePr>
        <p:xfrm>
          <a:off x="683568" y="1628800"/>
          <a:ext cx="8064896" cy="486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2914"/>
            <a:ext cx="2590800" cy="531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609600"/>
            <a:ext cx="8062664" cy="1143000"/>
          </a:xfrm>
        </p:spPr>
        <p:txBody>
          <a:bodyPr/>
          <a:lstStyle/>
          <a:p>
            <a:r>
              <a:rPr lang="en-US" dirty="0" smtClean="0"/>
              <a:t>Use of </a:t>
            </a:r>
            <a:r>
              <a:rPr lang="en-US" dirty="0" err="1" smtClean="0"/>
              <a:t>Enteral</a:t>
            </a:r>
            <a:r>
              <a:rPr lang="en-US" dirty="0" smtClean="0"/>
              <a:t> Nutrition Only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4667715"/>
            <a:ext cx="8915400" cy="8778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Timing of Initiation of </a:t>
            </a:r>
            <a:r>
              <a:rPr lang="en-US" dirty="0" err="1" smtClean="0"/>
              <a:t>Enteral</a:t>
            </a:r>
            <a:r>
              <a:rPr lang="en-US" dirty="0" smtClean="0"/>
              <a:t> Nutrition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914400" y="5545539"/>
            <a:ext cx="8001000" cy="1312461"/>
          </a:xfrm>
        </p:spPr>
        <p:txBody>
          <a:bodyPr>
            <a:normAutofit/>
          </a:bodyPr>
          <a:lstStyle/>
          <a:p>
            <a:r>
              <a:rPr lang="en-CA" sz="2400" dirty="0" smtClean="0"/>
              <a:t>We recommend early </a:t>
            </a:r>
            <a:r>
              <a:rPr lang="en-CA" sz="2400" dirty="0" err="1" smtClean="0"/>
              <a:t>enteral</a:t>
            </a:r>
            <a:r>
              <a:rPr lang="en-CA" sz="2400" dirty="0" smtClean="0"/>
              <a:t> nutrition (within </a:t>
            </a:r>
            <a:r>
              <a:rPr lang="en-CA" sz="2400" b="1" dirty="0" smtClean="0"/>
              <a:t>24-48 hrs </a:t>
            </a:r>
            <a:r>
              <a:rPr lang="en-CA" sz="2400" dirty="0" smtClean="0"/>
              <a:t>following admission) in critically ill patients</a:t>
            </a:r>
            <a:endParaRPr lang="en-US" sz="2400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2914"/>
            <a:ext cx="2590800" cy="531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658766987"/>
              </p:ext>
            </p:extLst>
          </p:nvPr>
        </p:nvGraphicFramePr>
        <p:xfrm>
          <a:off x="914400" y="604726"/>
          <a:ext cx="7403168" cy="3899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4667715"/>
            <a:ext cx="8915400" cy="877824"/>
          </a:xfrm>
        </p:spPr>
        <p:txBody>
          <a:bodyPr>
            <a:normAutofit/>
          </a:bodyPr>
          <a:lstStyle/>
          <a:p>
            <a:r>
              <a:rPr lang="en-US" dirty="0" smtClean="0"/>
              <a:t>Use of a Feeding Protocol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914400" y="5545539"/>
            <a:ext cx="8001000" cy="1312461"/>
          </a:xfrm>
        </p:spPr>
        <p:txBody>
          <a:bodyPr>
            <a:normAutofit/>
          </a:bodyPr>
          <a:lstStyle/>
          <a:p>
            <a:r>
              <a:rPr lang="en-CA" sz="2400" dirty="0" smtClean="0"/>
              <a:t>An evidence based </a:t>
            </a:r>
            <a:r>
              <a:rPr lang="en-CA" sz="2400" b="1" dirty="0" smtClean="0"/>
              <a:t>feeding protocol</a:t>
            </a:r>
            <a:r>
              <a:rPr lang="en-CA" sz="2400" dirty="0" smtClean="0"/>
              <a:t> should be considered as a strategy to optimize delivery of </a:t>
            </a:r>
            <a:r>
              <a:rPr lang="en-CA" sz="2400" dirty="0" err="1" smtClean="0"/>
              <a:t>enteral</a:t>
            </a:r>
            <a:r>
              <a:rPr lang="en-CA" sz="2400" dirty="0" smtClean="0"/>
              <a:t> nutrition</a:t>
            </a:r>
            <a:endParaRPr lang="en-US" sz="2400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2914"/>
            <a:ext cx="2590800" cy="531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aphicFrame>
        <p:nvGraphicFramePr>
          <p:cNvPr id="8" name="Group 4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562905732"/>
              </p:ext>
            </p:extLst>
          </p:nvPr>
        </p:nvGraphicFramePr>
        <p:xfrm>
          <a:off x="914400" y="604726"/>
          <a:ext cx="7129462" cy="3855720"/>
        </p:xfrm>
        <a:graphic>
          <a:graphicData uri="http://schemas.openxmlformats.org/drawingml/2006/table">
            <a:tbl>
              <a:tblPr/>
              <a:tblGrid>
                <a:gridCol w="4851400"/>
                <a:gridCol w="2278062"/>
              </a:tblGrid>
              <a:tr h="552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charset="0"/>
                        </a:rPr>
                        <a:t>Characteristics </a:t>
                      </a:r>
                    </a:p>
                  </a:txBody>
                  <a:tcPr marL="45720" marT="9144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charset="0"/>
                        </a:rPr>
                        <a:t>Total                                           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charset="0"/>
                        </a:rPr>
                        <a:t>n=183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T="9144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Feeding Protocol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Yes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148 (80.9%)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Gastric Residual VolumeThreshold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Mean (range)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264(100,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500) </a:t>
                      </a: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Algorithms included in Protocol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Motility agents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116(63.4%)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Small bowel feeding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90(49.2%) 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Withholding for procedures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82(44.8%)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HOB Elevation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121(66.1%)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4667715"/>
            <a:ext cx="8915400" cy="877824"/>
          </a:xfrm>
        </p:spPr>
        <p:txBody>
          <a:bodyPr>
            <a:normAutofit/>
          </a:bodyPr>
          <a:lstStyle/>
          <a:p>
            <a:r>
              <a:rPr lang="en-US" dirty="0" smtClean="0"/>
              <a:t>Motility Agents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914400" y="5545539"/>
            <a:ext cx="8001000" cy="1312461"/>
          </a:xfrm>
        </p:spPr>
        <p:txBody>
          <a:bodyPr>
            <a:normAutofit fontScale="92500" lnSpcReduction="20000"/>
          </a:bodyPr>
          <a:lstStyle/>
          <a:p>
            <a:r>
              <a:rPr lang="en-CA" sz="2400" dirty="0" smtClean="0"/>
              <a:t>In critically ill patients who experience feed intolerance (high gastric residual volumes, emesis) the use of a </a:t>
            </a:r>
            <a:r>
              <a:rPr lang="en-CA" sz="2400" b="1" dirty="0" smtClean="0"/>
              <a:t>motility agent</a:t>
            </a:r>
            <a:r>
              <a:rPr lang="en-CA" sz="2400" dirty="0" smtClean="0"/>
              <a:t> and small bowel feeding tubes are recommended</a:t>
            </a:r>
            <a:endParaRPr lang="en-US" sz="2400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2914"/>
            <a:ext cx="2590800" cy="531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345501894"/>
              </p:ext>
            </p:extLst>
          </p:nvPr>
        </p:nvGraphicFramePr>
        <p:xfrm>
          <a:off x="715026" y="604726"/>
          <a:ext cx="7424070" cy="3922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4667715"/>
            <a:ext cx="8915400" cy="877824"/>
          </a:xfrm>
        </p:spPr>
        <p:txBody>
          <a:bodyPr>
            <a:normAutofit/>
          </a:bodyPr>
          <a:lstStyle/>
          <a:p>
            <a:r>
              <a:rPr lang="en-US" dirty="0" smtClean="0"/>
              <a:t>Small Bowel Feeding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914400" y="5545539"/>
            <a:ext cx="8001000" cy="1312461"/>
          </a:xfrm>
        </p:spPr>
        <p:txBody>
          <a:bodyPr>
            <a:normAutofit fontScale="92500" lnSpcReduction="20000"/>
          </a:bodyPr>
          <a:lstStyle/>
          <a:p>
            <a:r>
              <a:rPr lang="en-CA" sz="2400" dirty="0" smtClean="0"/>
              <a:t>In critically ill patients who experience feed intolerance (high gastric residual volumes, emesis) the use of a motility agent and </a:t>
            </a:r>
            <a:r>
              <a:rPr lang="en-CA" sz="2400" b="1" dirty="0" smtClean="0"/>
              <a:t>small bowel feeding tubes </a:t>
            </a:r>
            <a:r>
              <a:rPr lang="en-CA" sz="2400" dirty="0" smtClean="0"/>
              <a:t>are recommended</a:t>
            </a:r>
            <a:endParaRPr lang="en-US" sz="24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544020648"/>
              </p:ext>
            </p:extLst>
          </p:nvPr>
        </p:nvGraphicFramePr>
        <p:xfrm>
          <a:off x="755576" y="853998"/>
          <a:ext cx="7301873" cy="3813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2914"/>
            <a:ext cx="2590800" cy="531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92696"/>
            <a:ext cx="8598704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/>
              <a:t>Use of EN Formula and </a:t>
            </a:r>
            <a:r>
              <a:rPr lang="en-US" sz="4000" dirty="0" err="1" smtClean="0"/>
              <a:t>Pharmaconutrients</a:t>
            </a:r>
            <a:endParaRPr lang="en-US" sz="4000" dirty="0" smtClean="0"/>
          </a:p>
        </p:txBody>
      </p:sp>
      <p:graphicFrame>
        <p:nvGraphicFramePr>
          <p:cNvPr id="4" name="Group 4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431156463"/>
              </p:ext>
            </p:extLst>
          </p:nvPr>
        </p:nvGraphicFramePr>
        <p:xfrm>
          <a:off x="611560" y="2276872"/>
          <a:ext cx="7561263" cy="2722564"/>
        </p:xfrm>
        <a:graphic>
          <a:graphicData uri="http://schemas.openxmlformats.org/drawingml/2006/table">
            <a:tbl>
              <a:tblPr/>
              <a:tblGrid>
                <a:gridCol w="4537075"/>
                <a:gridCol w="3024188"/>
              </a:tblGrid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Arginine-supplemented formulas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4.9%(0.0%-72.2%)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90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Glutamine enriched formula (All)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0.8%(0.0%-43.8%)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Fish oil enriched formula (ARDS)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12.8% (0.0%-100.0%)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Polymeric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83.0% (0.0%-100.%)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2914"/>
            <a:ext cx="2590800" cy="531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4667715"/>
            <a:ext cx="8915400" cy="877824"/>
          </a:xfrm>
        </p:spPr>
        <p:txBody>
          <a:bodyPr>
            <a:normAutofit/>
          </a:bodyPr>
          <a:lstStyle/>
          <a:p>
            <a:r>
              <a:rPr lang="en-US" dirty="0" smtClean="0"/>
              <a:t>Blood Glucose Control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914400" y="5545539"/>
            <a:ext cx="8001000" cy="1312461"/>
          </a:xfrm>
        </p:spPr>
        <p:txBody>
          <a:bodyPr>
            <a:normAutofit/>
          </a:bodyPr>
          <a:lstStyle/>
          <a:p>
            <a:r>
              <a:rPr lang="en-CA" sz="2400" dirty="0" smtClean="0"/>
              <a:t>We recommend that </a:t>
            </a:r>
            <a:r>
              <a:rPr lang="en-CA" sz="2400" dirty="0" err="1" smtClean="0"/>
              <a:t>hyperglycemia</a:t>
            </a:r>
            <a:r>
              <a:rPr lang="en-CA" sz="2400" dirty="0" smtClean="0"/>
              <a:t> </a:t>
            </a:r>
            <a:br>
              <a:rPr lang="en-CA" sz="2400" dirty="0" smtClean="0"/>
            </a:br>
            <a:r>
              <a:rPr lang="en-CA" sz="2400" dirty="0" smtClean="0"/>
              <a:t>(blood sugars &gt;10mmol/l) </a:t>
            </a:r>
            <a:br>
              <a:rPr lang="en-CA" sz="2400" dirty="0" smtClean="0"/>
            </a:br>
            <a:r>
              <a:rPr lang="en-CA" sz="2400" dirty="0" smtClean="0"/>
              <a:t>be avoided</a:t>
            </a:r>
            <a:endParaRPr lang="en-US" sz="2400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755111558"/>
              </p:ext>
            </p:extLst>
          </p:nvPr>
        </p:nvGraphicFramePr>
        <p:xfrm>
          <a:off x="899592" y="607168"/>
          <a:ext cx="7272808" cy="4006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2914"/>
            <a:ext cx="2590800" cy="531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4667715"/>
            <a:ext cx="8915400" cy="877824"/>
          </a:xfrm>
        </p:spPr>
        <p:txBody>
          <a:bodyPr>
            <a:normAutofit/>
          </a:bodyPr>
          <a:lstStyle/>
          <a:p>
            <a:r>
              <a:rPr lang="en-US" dirty="0" smtClean="0"/>
              <a:t>Overall Performance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914400" y="5545539"/>
            <a:ext cx="8001000" cy="131246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proportion of prescribed calories received</a:t>
            </a:r>
            <a:endParaRPr lang="en-US" sz="24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602777173"/>
              </p:ext>
            </p:extLst>
          </p:nvPr>
        </p:nvGraphicFramePr>
        <p:xfrm>
          <a:off x="914400" y="683811"/>
          <a:ext cx="705678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2914"/>
            <a:ext cx="2590800" cy="531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Benchmarking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Individual ICUs compared to: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dirty="0" smtClean="0"/>
              <a:t>Canadian Clinical Practice Guidelines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dirty="0" smtClean="0"/>
              <a:t>All ICUs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dirty="0" smtClean="0"/>
              <a:t>ICUs from same geographic region</a:t>
            </a:r>
          </a:p>
          <a:p>
            <a:pPr>
              <a:spcBef>
                <a:spcPct val="50000"/>
              </a:spcBef>
            </a:pPr>
            <a:endParaRPr lang="en-US" sz="1800" dirty="0" smtClean="0"/>
          </a:p>
          <a:p>
            <a:pPr>
              <a:spcBef>
                <a:spcPct val="50000"/>
              </a:spcBef>
            </a:pPr>
            <a:r>
              <a:rPr lang="en-US" sz="1800" dirty="0" smtClean="0"/>
              <a:t>Individual ICUs compared to: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1800" dirty="0" smtClean="0"/>
              <a:t>Canadian Clinical Practice Guidelines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1800" dirty="0" smtClean="0"/>
              <a:t>All ICUs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1800" dirty="0" smtClean="0"/>
              <a:t>ICUs from same geographic region</a:t>
            </a:r>
          </a:p>
          <a:p>
            <a:endParaRPr lang="en-US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972" y="2038256"/>
            <a:ext cx="8270875" cy="25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2914"/>
            <a:ext cx="2590800" cy="531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4667715"/>
            <a:ext cx="8915400" cy="877824"/>
          </a:xfrm>
        </p:spPr>
        <p:txBody>
          <a:bodyPr>
            <a:normAutofit/>
          </a:bodyPr>
          <a:lstStyle/>
          <a:p>
            <a:r>
              <a:rPr lang="en-US" dirty="0" smtClean="0"/>
              <a:t>Opportunities for Change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914400" y="5545539"/>
            <a:ext cx="8001000" cy="131246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Failure Rate:</a:t>
            </a:r>
            <a:br>
              <a:rPr lang="en-US" sz="2000" dirty="0" smtClean="0"/>
            </a:br>
            <a:r>
              <a:rPr lang="en-US" sz="2000" dirty="0" smtClean="0"/>
              <a:t>% patients who failed to meet minimal quality targets (80% overall energy adequacy) </a:t>
            </a:r>
            <a:endParaRPr lang="en-US" sz="2000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037654517"/>
              </p:ext>
            </p:extLst>
          </p:nvPr>
        </p:nvGraphicFramePr>
        <p:xfrm>
          <a:off x="741548" y="283585"/>
          <a:ext cx="7776864" cy="4384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To </a:t>
            </a:r>
            <a:r>
              <a:rPr lang="en-US" i="1" dirty="0" smtClean="0"/>
              <a:t>identify</a:t>
            </a:r>
            <a:r>
              <a:rPr lang="en-US" dirty="0" smtClean="0"/>
              <a:t> gaps between </a:t>
            </a:r>
            <a:r>
              <a:rPr lang="en-US" dirty="0" smtClean="0"/>
              <a:t>guideline </a:t>
            </a:r>
            <a:r>
              <a:rPr lang="en-US" dirty="0" smtClean="0"/>
              <a:t>recommendations and current nutrition practices in ICUs throughout the World.</a:t>
            </a:r>
          </a:p>
          <a:p>
            <a:pPr lvl="1"/>
            <a:endParaRPr lang="en-CA" dirty="0" smtClean="0"/>
          </a:p>
          <a:p>
            <a:pPr lvl="1"/>
            <a:r>
              <a:rPr lang="en-CA" dirty="0" smtClean="0"/>
              <a:t>To </a:t>
            </a:r>
            <a:r>
              <a:rPr lang="en-CA" i="1" dirty="0" smtClean="0"/>
              <a:t>identify</a:t>
            </a:r>
            <a:r>
              <a:rPr lang="en-CA" dirty="0" smtClean="0"/>
              <a:t> key barriers to the provision of adequate </a:t>
            </a:r>
            <a:r>
              <a:rPr lang="en-CA" dirty="0" err="1" smtClean="0"/>
              <a:t>enteral</a:t>
            </a:r>
            <a:r>
              <a:rPr lang="en-CA" dirty="0" smtClean="0"/>
              <a:t> nutrition in the ICU.</a:t>
            </a:r>
          </a:p>
          <a:p>
            <a:pPr lvl="1"/>
            <a:endParaRPr lang="en-US" sz="2000" dirty="0" smtClean="0"/>
          </a:p>
          <a:p>
            <a:pPr lvl="1"/>
            <a:r>
              <a:rPr lang="en-US" dirty="0" smtClean="0"/>
              <a:t>To </a:t>
            </a:r>
            <a:r>
              <a:rPr lang="en-US" i="1" dirty="0" err="1" smtClean="0"/>
              <a:t>d</a:t>
            </a:r>
            <a:r>
              <a:rPr lang="en-CA" i="1" dirty="0" err="1" smtClean="0"/>
              <a:t>escribe</a:t>
            </a:r>
            <a:r>
              <a:rPr lang="en-CA" dirty="0" smtClean="0"/>
              <a:t> dissemination strategies for successful implementation of guideline recommendations at the bedside.</a:t>
            </a:r>
          </a:p>
          <a:p>
            <a:pPr lvl="1">
              <a:buNone/>
            </a:pPr>
            <a:endParaRPr lang="en-CA" dirty="0" smtClean="0"/>
          </a:p>
          <a:p>
            <a:pPr lvl="1"/>
            <a:endParaRPr lang="en-US" sz="2000" dirty="0" smtClean="0"/>
          </a:p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3459"/>
            <a:ext cx="2590800" cy="531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6761163" y="6357938"/>
            <a:ext cx="19415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CA" b="1" dirty="0">
                <a:latin typeface="Calibri" charset="0"/>
              </a:rPr>
              <a:t>Graham et al</a:t>
            </a:r>
            <a:r>
              <a:rPr lang="en-CA" b="1" dirty="0" smtClean="0">
                <a:latin typeface="Calibri" charset="0"/>
              </a:rPr>
              <a:t> 2006</a:t>
            </a:r>
            <a:endParaRPr lang="en-CA" b="1" dirty="0">
              <a:latin typeface="Calibri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841375"/>
            <a:ext cx="8751888" cy="914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CA" dirty="0" smtClean="0">
                <a:ea typeface="+mj-ea"/>
                <a:cs typeface="+mj-cs"/>
              </a:rPr>
              <a:t>Barriers Assessment</a:t>
            </a:r>
            <a:endParaRPr lang="en-CA" dirty="0"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6509"/>
            <a:ext cx="2590800" cy="531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966" y="2038256"/>
            <a:ext cx="6453046" cy="4819744"/>
          </a:xfrm>
          <a:prstGeom prst="rect">
            <a:avLst/>
          </a:prstGeom>
        </p:spPr>
      </p:pic>
      <p:sp>
        <p:nvSpPr>
          <p:cNvPr id="18435" name="AutoShape 5"/>
          <p:cNvSpPr>
            <a:spLocks noChangeArrowheads="1"/>
          </p:cNvSpPr>
          <p:nvPr/>
        </p:nvSpPr>
        <p:spPr bwMode="auto">
          <a:xfrm>
            <a:off x="361272" y="3583893"/>
            <a:ext cx="2590800" cy="1507259"/>
          </a:xfrm>
          <a:prstGeom prst="rightArrow">
            <a:avLst>
              <a:gd name="adj1" fmla="val 50000"/>
              <a:gd name="adj2" fmla="val 4385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dirty="0" smtClean="0">
              <a:solidFill>
                <a:schemeClr val="bg1"/>
              </a:solidFill>
              <a:latin typeface="Calibri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Number Placeholder 2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9FA6C6D-D3D4-6044-AF61-79E800CBC286}" type="slidenum">
              <a:rPr lang="en-CA"/>
              <a:pPr/>
              <a:t>31</a:t>
            </a:fld>
            <a:endParaRPr lang="en-CA"/>
          </a:p>
        </p:txBody>
      </p:sp>
      <p:sp>
        <p:nvSpPr>
          <p:cNvPr id="90115" name="Text Box 35"/>
          <p:cNvSpPr txBox="1">
            <a:spLocks noChangeArrowheads="1"/>
          </p:cNvSpPr>
          <p:nvPr/>
        </p:nvSpPr>
        <p:spPr bwMode="auto">
          <a:xfrm>
            <a:off x="372219" y="6215063"/>
            <a:ext cx="8615777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000" b="1" dirty="0">
                <a:latin typeface="Century Schoolbook" charset="0"/>
              </a:rPr>
              <a:t>Legend:  </a:t>
            </a:r>
            <a:r>
              <a:rPr lang="en-US" sz="1000" dirty="0">
                <a:latin typeface="Century Schoolbook" charset="0"/>
              </a:rPr>
              <a:t>Ovals = Theme, Boxes = Factors,</a:t>
            </a:r>
            <a:r>
              <a:rPr lang="en-US" sz="1000" b="1" dirty="0">
                <a:latin typeface="Century Schoolbook" charset="0"/>
              </a:rPr>
              <a:t> </a:t>
            </a:r>
            <a:r>
              <a:rPr lang="en-US" sz="1000" i="1" dirty="0">
                <a:latin typeface="Century Schoolbook" charset="0"/>
              </a:rPr>
              <a:t>Italics </a:t>
            </a:r>
            <a:r>
              <a:rPr lang="en-US" sz="1000" dirty="0">
                <a:latin typeface="Century Schoolbook" charset="0"/>
              </a:rPr>
              <a:t>= New themes/factors,  ICU = Intensive Care Unit</a:t>
            </a:r>
          </a:p>
          <a:p>
            <a:pPr algn="r"/>
            <a:r>
              <a:rPr lang="en-US" sz="1400" i="1" dirty="0"/>
              <a:t>Cahill N et al JPEN 2010 </a:t>
            </a:r>
          </a:p>
          <a:p>
            <a:endParaRPr lang="en-US" sz="1000" i="1" dirty="0">
              <a:latin typeface="Century Schoolbook" charset="0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642938" y="1357313"/>
            <a:ext cx="7821612" cy="4857750"/>
            <a:chOff x="158" y="210"/>
            <a:chExt cx="5262" cy="3405"/>
          </a:xfrm>
        </p:grpSpPr>
        <p:sp>
          <p:nvSpPr>
            <p:cNvPr id="90118" name="Rectangle 3"/>
            <p:cNvSpPr>
              <a:spLocks noChangeArrowheads="1"/>
            </p:cNvSpPr>
            <p:nvPr/>
          </p:nvSpPr>
          <p:spPr bwMode="auto">
            <a:xfrm>
              <a:off x="4604" y="255"/>
              <a:ext cx="816" cy="384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CA" sz="1200" b="1">
                  <a:latin typeface="Arial Narrow" charset="0"/>
                </a:rPr>
                <a:t>ADHERENCE</a:t>
              </a:r>
              <a:endParaRPr lang="en-US" sz="1200" b="1">
                <a:latin typeface="Arial Narrow" charset="0"/>
              </a:endParaRPr>
            </a:p>
          </p:txBody>
        </p:sp>
        <p:sp>
          <p:nvSpPr>
            <p:cNvPr id="90119" name="Line 4"/>
            <p:cNvSpPr>
              <a:spLocks noChangeShapeType="1"/>
            </p:cNvSpPr>
            <p:nvPr/>
          </p:nvSpPr>
          <p:spPr bwMode="auto">
            <a:xfrm flipV="1">
              <a:off x="1247" y="468"/>
              <a:ext cx="3355" cy="1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20" name="Oval 5"/>
            <p:cNvSpPr>
              <a:spLocks noChangeArrowheads="1"/>
            </p:cNvSpPr>
            <p:nvPr/>
          </p:nvSpPr>
          <p:spPr bwMode="auto">
            <a:xfrm>
              <a:off x="340" y="1207"/>
              <a:ext cx="1248" cy="43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CA" sz="1200" b="1" i="1">
                  <a:latin typeface="Arial Narrow" charset="0"/>
                </a:rPr>
                <a:t>Implementation Process</a:t>
              </a:r>
              <a:endParaRPr lang="en-US" sz="1200" b="1" i="1">
                <a:latin typeface="Arial Narrow" charset="0"/>
              </a:endParaRPr>
            </a:p>
          </p:txBody>
        </p:sp>
        <p:sp>
          <p:nvSpPr>
            <p:cNvPr id="90121" name="Oval 6"/>
            <p:cNvSpPr>
              <a:spLocks noChangeArrowheads="1"/>
            </p:cNvSpPr>
            <p:nvPr/>
          </p:nvSpPr>
          <p:spPr bwMode="auto">
            <a:xfrm>
              <a:off x="1766" y="1215"/>
              <a:ext cx="1152" cy="43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CA" sz="1200" b="1">
                  <a:latin typeface="Arial Narrow" charset="0"/>
                </a:rPr>
                <a:t>Institutional </a:t>
              </a:r>
            </a:p>
            <a:p>
              <a:pPr algn="ctr"/>
              <a:r>
                <a:rPr lang="en-CA" sz="1200" b="1">
                  <a:latin typeface="Arial Narrow" charset="0"/>
                </a:rPr>
                <a:t>Characteristics</a:t>
              </a:r>
              <a:endParaRPr lang="en-US" sz="1200" b="1">
                <a:latin typeface="Arial Narrow" charset="0"/>
              </a:endParaRPr>
            </a:p>
          </p:txBody>
        </p:sp>
        <p:sp>
          <p:nvSpPr>
            <p:cNvPr id="90122" name="Oval 7"/>
            <p:cNvSpPr>
              <a:spLocks noChangeArrowheads="1"/>
            </p:cNvSpPr>
            <p:nvPr/>
          </p:nvSpPr>
          <p:spPr bwMode="auto">
            <a:xfrm>
              <a:off x="3446" y="1167"/>
              <a:ext cx="1152" cy="43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CA" sz="1200" b="1">
                  <a:latin typeface="Arial Narrow" charset="0"/>
                </a:rPr>
                <a:t>Provider Intent</a:t>
              </a:r>
              <a:endParaRPr lang="en-US" sz="1200" b="1">
                <a:latin typeface="Arial Narrow" charset="0"/>
              </a:endParaRPr>
            </a:p>
          </p:txBody>
        </p:sp>
        <p:sp>
          <p:nvSpPr>
            <p:cNvPr id="90123" name="Rectangle 8"/>
            <p:cNvSpPr>
              <a:spLocks noChangeArrowheads="1"/>
            </p:cNvSpPr>
            <p:nvPr/>
          </p:nvSpPr>
          <p:spPr bwMode="auto">
            <a:xfrm>
              <a:off x="1746" y="1839"/>
              <a:ext cx="1179" cy="32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CA" sz="1000">
                <a:latin typeface="Arial Narrow" charset="0"/>
              </a:endParaRPr>
            </a:p>
            <a:p>
              <a:pPr algn="ctr"/>
              <a:endParaRPr lang="en-CA" sz="1000">
                <a:latin typeface="Arial Narrow" charset="0"/>
              </a:endParaRPr>
            </a:p>
            <a:p>
              <a:pPr algn="ctr"/>
              <a:endParaRPr lang="en-CA" sz="1000">
                <a:latin typeface="Arial Narrow" charset="0"/>
              </a:endParaRPr>
            </a:p>
            <a:p>
              <a:pPr algn="ctr"/>
              <a:endParaRPr lang="en-CA" sz="1000">
                <a:latin typeface="Arial Narrow" charset="0"/>
              </a:endParaRPr>
            </a:p>
            <a:p>
              <a:pPr algn="ctr"/>
              <a:r>
                <a:rPr lang="en-CA" sz="1000">
                  <a:latin typeface="Arial Narrow" charset="0"/>
                </a:rPr>
                <a:t>Hospital and ICU Structure</a:t>
              </a:r>
            </a:p>
            <a:p>
              <a:pPr algn="ctr"/>
              <a:endParaRPr lang="en-CA" sz="1000">
                <a:latin typeface="Arial Narrow" charset="0"/>
              </a:endParaRPr>
            </a:p>
            <a:p>
              <a:pPr algn="ctr">
                <a:buFontTx/>
                <a:buChar char="-"/>
              </a:pPr>
              <a:endParaRPr lang="en-CA" sz="1000">
                <a:latin typeface="Arial Narrow" charset="0"/>
              </a:endParaRPr>
            </a:p>
            <a:p>
              <a:pPr algn="ctr"/>
              <a:endParaRPr lang="en-CA" sz="1000" i="1">
                <a:latin typeface="Arial Narrow" charset="0"/>
              </a:endParaRPr>
            </a:p>
            <a:p>
              <a:pPr algn="ctr">
                <a:buFontTx/>
                <a:buChar char="-"/>
              </a:pPr>
              <a:endParaRPr lang="en-US" sz="1000" i="1">
                <a:latin typeface="Arial Narrow" charset="0"/>
              </a:endParaRPr>
            </a:p>
          </p:txBody>
        </p:sp>
        <p:sp>
          <p:nvSpPr>
            <p:cNvPr id="90124" name="Rectangle 9"/>
            <p:cNvSpPr>
              <a:spLocks noChangeArrowheads="1"/>
            </p:cNvSpPr>
            <p:nvPr/>
          </p:nvSpPr>
          <p:spPr bwMode="auto">
            <a:xfrm>
              <a:off x="2971" y="2160"/>
              <a:ext cx="912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CA" sz="1000">
                  <a:latin typeface="Arial Narrow" charset="0"/>
                </a:rPr>
                <a:t>Knowledge</a:t>
              </a:r>
              <a:endParaRPr lang="en-US" sz="1000">
                <a:latin typeface="Arial Narrow" charset="0"/>
              </a:endParaRPr>
            </a:p>
          </p:txBody>
        </p:sp>
        <p:sp>
          <p:nvSpPr>
            <p:cNvPr id="90125" name="Rectangle 10"/>
            <p:cNvSpPr>
              <a:spLocks noChangeArrowheads="1"/>
            </p:cNvSpPr>
            <p:nvPr/>
          </p:nvSpPr>
          <p:spPr bwMode="auto">
            <a:xfrm>
              <a:off x="4059" y="2160"/>
              <a:ext cx="912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CA" sz="1000">
                  <a:latin typeface="Arial Narrow" charset="0"/>
                </a:rPr>
                <a:t>Attitudes</a:t>
              </a:r>
              <a:endParaRPr lang="en-US" sz="1000">
                <a:latin typeface="Arial Narrow" charset="0"/>
              </a:endParaRPr>
            </a:p>
          </p:txBody>
        </p:sp>
        <p:sp>
          <p:nvSpPr>
            <p:cNvPr id="90126" name="Rectangle 11"/>
            <p:cNvSpPr>
              <a:spLocks noChangeArrowheads="1"/>
            </p:cNvSpPr>
            <p:nvPr/>
          </p:nvSpPr>
          <p:spPr bwMode="auto">
            <a:xfrm>
              <a:off x="3107" y="2750"/>
              <a:ext cx="528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CA" sz="1000">
                  <a:latin typeface="Arial Narrow" charset="0"/>
                </a:rPr>
                <a:t>Familiarity</a:t>
              </a:r>
              <a:endParaRPr lang="en-US" sz="1000">
                <a:latin typeface="Arial Narrow" charset="0"/>
              </a:endParaRPr>
            </a:p>
          </p:txBody>
        </p:sp>
        <p:sp>
          <p:nvSpPr>
            <p:cNvPr id="90127" name="Rectangle 12"/>
            <p:cNvSpPr>
              <a:spLocks noChangeArrowheads="1"/>
            </p:cNvSpPr>
            <p:nvPr/>
          </p:nvSpPr>
          <p:spPr bwMode="auto">
            <a:xfrm>
              <a:off x="3107" y="3249"/>
              <a:ext cx="528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CA" sz="1000">
                  <a:latin typeface="Arial Narrow" charset="0"/>
                </a:rPr>
                <a:t>Awareness</a:t>
              </a:r>
              <a:endParaRPr lang="en-US" sz="1000">
                <a:latin typeface="Arial Narrow" charset="0"/>
              </a:endParaRPr>
            </a:p>
          </p:txBody>
        </p:sp>
        <p:sp>
          <p:nvSpPr>
            <p:cNvPr id="90128" name="Rectangle 13"/>
            <p:cNvSpPr>
              <a:spLocks noChangeArrowheads="1"/>
            </p:cNvSpPr>
            <p:nvPr/>
          </p:nvSpPr>
          <p:spPr bwMode="auto">
            <a:xfrm>
              <a:off x="3926" y="3279"/>
              <a:ext cx="480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CA" sz="1000">
                  <a:latin typeface="Arial Narrow" charset="0"/>
                </a:rPr>
                <a:t>Motivation</a:t>
              </a:r>
              <a:endParaRPr lang="en-US" sz="1000">
                <a:latin typeface="Arial Narrow" charset="0"/>
              </a:endParaRPr>
            </a:p>
          </p:txBody>
        </p:sp>
        <p:sp>
          <p:nvSpPr>
            <p:cNvPr id="90129" name="Rectangle 14"/>
            <p:cNvSpPr>
              <a:spLocks noChangeArrowheads="1"/>
            </p:cNvSpPr>
            <p:nvPr/>
          </p:nvSpPr>
          <p:spPr bwMode="auto">
            <a:xfrm>
              <a:off x="4550" y="3279"/>
              <a:ext cx="480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CA" sz="1000">
                  <a:latin typeface="Arial Narrow" charset="0"/>
                </a:rPr>
                <a:t>Self-efficacy</a:t>
              </a:r>
              <a:endParaRPr lang="en-US" sz="1000">
                <a:latin typeface="Arial Narrow" charset="0"/>
              </a:endParaRPr>
            </a:p>
          </p:txBody>
        </p:sp>
        <p:sp>
          <p:nvSpPr>
            <p:cNvPr id="90130" name="Rectangle 15"/>
            <p:cNvSpPr>
              <a:spLocks noChangeArrowheads="1"/>
            </p:cNvSpPr>
            <p:nvPr/>
          </p:nvSpPr>
          <p:spPr bwMode="auto">
            <a:xfrm>
              <a:off x="4558" y="2750"/>
              <a:ext cx="528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CA" sz="1000">
                  <a:latin typeface="Arial Narrow" charset="0"/>
                </a:rPr>
                <a:t>Outcome</a:t>
              </a:r>
            </a:p>
            <a:p>
              <a:pPr algn="ctr"/>
              <a:r>
                <a:rPr lang="en-CA" sz="1000">
                  <a:latin typeface="Arial Narrow" charset="0"/>
                </a:rPr>
                <a:t>expectancy</a:t>
              </a:r>
              <a:endParaRPr lang="en-US" sz="1000">
                <a:latin typeface="Arial Narrow" charset="0"/>
              </a:endParaRPr>
            </a:p>
          </p:txBody>
        </p:sp>
        <p:sp>
          <p:nvSpPr>
            <p:cNvPr id="90131" name="Rectangle 16"/>
            <p:cNvSpPr>
              <a:spLocks noChangeArrowheads="1"/>
            </p:cNvSpPr>
            <p:nvPr/>
          </p:nvSpPr>
          <p:spPr bwMode="auto">
            <a:xfrm>
              <a:off x="3923" y="2750"/>
              <a:ext cx="480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CA" sz="1000">
                  <a:latin typeface="Arial Narrow" charset="0"/>
                </a:rPr>
                <a:t>Agreement</a:t>
              </a:r>
              <a:endParaRPr lang="en-US" sz="1000">
                <a:latin typeface="Arial Narrow" charset="0"/>
              </a:endParaRPr>
            </a:p>
          </p:txBody>
        </p:sp>
        <p:sp>
          <p:nvSpPr>
            <p:cNvPr id="90132" name="Line 17"/>
            <p:cNvSpPr>
              <a:spLocks noChangeShapeType="1"/>
            </p:cNvSpPr>
            <p:nvPr/>
          </p:nvSpPr>
          <p:spPr bwMode="auto">
            <a:xfrm flipV="1">
              <a:off x="2342" y="495"/>
              <a:ext cx="0" cy="7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33" name="Line 18"/>
            <p:cNvSpPr>
              <a:spLocks noChangeShapeType="1"/>
            </p:cNvSpPr>
            <p:nvPr/>
          </p:nvSpPr>
          <p:spPr bwMode="auto">
            <a:xfrm flipH="1">
              <a:off x="1622" y="1455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34" name="Line 19"/>
            <p:cNvSpPr>
              <a:spLocks noChangeShapeType="1"/>
            </p:cNvSpPr>
            <p:nvPr/>
          </p:nvSpPr>
          <p:spPr bwMode="auto">
            <a:xfrm>
              <a:off x="2918" y="1359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35" name="Line 20"/>
            <p:cNvSpPr>
              <a:spLocks noChangeShapeType="1"/>
            </p:cNvSpPr>
            <p:nvPr/>
          </p:nvSpPr>
          <p:spPr bwMode="auto">
            <a:xfrm flipV="1">
              <a:off x="2294" y="1647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36" name="Line 21"/>
            <p:cNvSpPr>
              <a:spLocks noChangeShapeType="1"/>
            </p:cNvSpPr>
            <p:nvPr/>
          </p:nvSpPr>
          <p:spPr bwMode="auto">
            <a:xfrm flipV="1">
              <a:off x="3379" y="1979"/>
              <a:ext cx="187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37" name="Line 22"/>
            <p:cNvSpPr>
              <a:spLocks noChangeShapeType="1"/>
            </p:cNvSpPr>
            <p:nvPr/>
          </p:nvSpPr>
          <p:spPr bwMode="auto">
            <a:xfrm flipH="1" flipV="1">
              <a:off x="4422" y="1979"/>
              <a:ext cx="182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38" name="Line 23"/>
            <p:cNvSpPr>
              <a:spLocks noChangeShapeType="1"/>
            </p:cNvSpPr>
            <p:nvPr/>
          </p:nvSpPr>
          <p:spPr bwMode="auto">
            <a:xfrm flipV="1">
              <a:off x="4195" y="2478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39" name="Line 24"/>
            <p:cNvSpPr>
              <a:spLocks noChangeShapeType="1"/>
            </p:cNvSpPr>
            <p:nvPr/>
          </p:nvSpPr>
          <p:spPr bwMode="auto">
            <a:xfrm flipV="1">
              <a:off x="3379" y="3067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40" name="Line 25"/>
            <p:cNvSpPr>
              <a:spLocks noChangeShapeType="1"/>
            </p:cNvSpPr>
            <p:nvPr/>
          </p:nvSpPr>
          <p:spPr bwMode="auto">
            <a:xfrm flipV="1">
              <a:off x="4785" y="3067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41" name="Line 26"/>
            <p:cNvSpPr>
              <a:spLocks noChangeShapeType="1"/>
            </p:cNvSpPr>
            <p:nvPr/>
          </p:nvSpPr>
          <p:spPr bwMode="auto">
            <a:xfrm flipH="1" flipV="1">
              <a:off x="3379" y="2478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42" name="Line 28"/>
            <p:cNvSpPr>
              <a:spLocks noChangeShapeType="1"/>
            </p:cNvSpPr>
            <p:nvPr/>
          </p:nvSpPr>
          <p:spPr bwMode="auto">
            <a:xfrm flipH="1">
              <a:off x="3878" y="2296"/>
              <a:ext cx="18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43" name="Line 29"/>
            <p:cNvSpPr>
              <a:spLocks noChangeShapeType="1"/>
            </p:cNvSpPr>
            <p:nvPr/>
          </p:nvSpPr>
          <p:spPr bwMode="auto">
            <a:xfrm>
              <a:off x="3878" y="2387"/>
              <a:ext cx="18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44" name="Line 30"/>
            <p:cNvSpPr>
              <a:spLocks noChangeShapeType="1"/>
            </p:cNvSpPr>
            <p:nvPr/>
          </p:nvSpPr>
          <p:spPr bwMode="auto">
            <a:xfrm>
              <a:off x="1622" y="1359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45" name="Line 31"/>
            <p:cNvSpPr>
              <a:spLocks noChangeShapeType="1"/>
            </p:cNvSpPr>
            <p:nvPr/>
          </p:nvSpPr>
          <p:spPr bwMode="auto">
            <a:xfrm flipH="1">
              <a:off x="2918" y="1455"/>
              <a:ext cx="5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46" name="Rectangle 32"/>
            <p:cNvSpPr>
              <a:spLocks noChangeArrowheads="1"/>
            </p:cNvSpPr>
            <p:nvPr/>
          </p:nvSpPr>
          <p:spPr bwMode="auto">
            <a:xfrm>
              <a:off x="1837" y="2296"/>
              <a:ext cx="912" cy="27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CA" sz="1000">
                <a:latin typeface="Arial Narrow" charset="0"/>
              </a:endParaRPr>
            </a:p>
            <a:p>
              <a:pPr algn="ctr"/>
              <a:r>
                <a:rPr lang="en-CA" sz="1000">
                  <a:latin typeface="Arial Narrow" charset="0"/>
                </a:rPr>
                <a:t>Hospital Processes</a:t>
              </a:r>
            </a:p>
            <a:p>
              <a:pPr algn="ctr">
                <a:buFontTx/>
                <a:buChar char="-"/>
              </a:pPr>
              <a:endParaRPr lang="en-US" sz="1000" i="1">
                <a:latin typeface="Arial Narrow" charset="0"/>
              </a:endParaRPr>
            </a:p>
          </p:txBody>
        </p:sp>
        <p:sp>
          <p:nvSpPr>
            <p:cNvPr id="90147" name="Line 33"/>
            <p:cNvSpPr>
              <a:spLocks noChangeShapeType="1"/>
            </p:cNvSpPr>
            <p:nvPr/>
          </p:nvSpPr>
          <p:spPr bwMode="auto">
            <a:xfrm flipV="1">
              <a:off x="2290" y="216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48" name="Line 34"/>
            <p:cNvSpPr>
              <a:spLocks noChangeShapeType="1"/>
            </p:cNvSpPr>
            <p:nvPr/>
          </p:nvSpPr>
          <p:spPr bwMode="auto">
            <a:xfrm>
              <a:off x="4150" y="3067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49" name="Line 36"/>
            <p:cNvSpPr>
              <a:spLocks noChangeShapeType="1"/>
            </p:cNvSpPr>
            <p:nvPr/>
          </p:nvSpPr>
          <p:spPr bwMode="auto">
            <a:xfrm flipV="1">
              <a:off x="4785" y="2478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50" name="Rectangle 37"/>
            <p:cNvSpPr>
              <a:spLocks noChangeArrowheads="1"/>
            </p:cNvSpPr>
            <p:nvPr/>
          </p:nvSpPr>
          <p:spPr bwMode="auto">
            <a:xfrm>
              <a:off x="3398" y="1695"/>
              <a:ext cx="1296" cy="2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000" i="1">
                  <a:latin typeface="Arial Narrow" charset="0"/>
                </a:rPr>
                <a:t>Provider Characteristics</a:t>
              </a:r>
            </a:p>
          </p:txBody>
        </p:sp>
        <p:sp>
          <p:nvSpPr>
            <p:cNvPr id="90151" name="Line 38"/>
            <p:cNvSpPr>
              <a:spLocks noChangeShapeType="1"/>
            </p:cNvSpPr>
            <p:nvPr/>
          </p:nvSpPr>
          <p:spPr bwMode="auto">
            <a:xfrm flipH="1">
              <a:off x="3606" y="1979"/>
              <a:ext cx="186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52" name="Line 39"/>
            <p:cNvSpPr>
              <a:spLocks noChangeShapeType="1"/>
            </p:cNvSpPr>
            <p:nvPr/>
          </p:nvSpPr>
          <p:spPr bwMode="auto">
            <a:xfrm>
              <a:off x="4195" y="1979"/>
              <a:ext cx="227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53" name="Line 40"/>
            <p:cNvSpPr>
              <a:spLocks noChangeShapeType="1"/>
            </p:cNvSpPr>
            <p:nvPr/>
          </p:nvSpPr>
          <p:spPr bwMode="auto">
            <a:xfrm flipV="1">
              <a:off x="4022" y="1599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54" name="Line 42"/>
            <p:cNvSpPr>
              <a:spLocks noChangeShapeType="1"/>
            </p:cNvSpPr>
            <p:nvPr/>
          </p:nvSpPr>
          <p:spPr bwMode="auto">
            <a:xfrm flipV="1">
              <a:off x="4022" y="1023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55" name="Line 43"/>
            <p:cNvSpPr>
              <a:spLocks noChangeShapeType="1"/>
            </p:cNvSpPr>
            <p:nvPr/>
          </p:nvSpPr>
          <p:spPr bwMode="auto">
            <a:xfrm flipV="1">
              <a:off x="4014" y="482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56" name="Line 44"/>
            <p:cNvSpPr>
              <a:spLocks noChangeShapeType="1"/>
            </p:cNvSpPr>
            <p:nvPr/>
          </p:nvSpPr>
          <p:spPr bwMode="auto">
            <a:xfrm>
              <a:off x="748" y="527"/>
              <a:ext cx="0" cy="16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57" name="Line 45"/>
            <p:cNvSpPr>
              <a:spLocks noChangeShapeType="1"/>
            </p:cNvSpPr>
            <p:nvPr/>
          </p:nvSpPr>
          <p:spPr bwMode="auto">
            <a:xfrm flipV="1">
              <a:off x="1334" y="543"/>
              <a:ext cx="240" cy="7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58" name="Oval 46"/>
            <p:cNvSpPr>
              <a:spLocks noChangeArrowheads="1"/>
            </p:cNvSpPr>
            <p:nvPr/>
          </p:nvSpPr>
          <p:spPr bwMode="auto">
            <a:xfrm>
              <a:off x="3470" y="663"/>
              <a:ext cx="1165" cy="38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CA" sz="1200" b="1">
                  <a:latin typeface="Arial Narrow" charset="0"/>
                </a:rPr>
                <a:t>Patient Characteristics</a:t>
              </a:r>
              <a:endParaRPr lang="en-US" sz="1200" b="1">
                <a:latin typeface="Arial Narrow" charset="0"/>
              </a:endParaRPr>
            </a:p>
          </p:txBody>
        </p:sp>
        <p:sp>
          <p:nvSpPr>
            <p:cNvPr id="90159" name="Rectangle 49"/>
            <p:cNvSpPr>
              <a:spLocks noChangeArrowheads="1"/>
            </p:cNvSpPr>
            <p:nvPr/>
          </p:nvSpPr>
          <p:spPr bwMode="auto">
            <a:xfrm>
              <a:off x="1837" y="2704"/>
              <a:ext cx="912" cy="27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CA" sz="1000">
                <a:latin typeface="Arial Narrow" charset="0"/>
              </a:endParaRPr>
            </a:p>
            <a:p>
              <a:pPr algn="ctr"/>
              <a:r>
                <a:rPr lang="en-CA" sz="1000">
                  <a:latin typeface="Arial Narrow" charset="0"/>
                </a:rPr>
                <a:t>Resources</a:t>
              </a:r>
            </a:p>
            <a:p>
              <a:pPr algn="ctr">
                <a:buFontTx/>
                <a:buChar char="-"/>
              </a:pPr>
              <a:endParaRPr lang="en-US" sz="1000" i="1">
                <a:latin typeface="Arial Narrow" charset="0"/>
              </a:endParaRPr>
            </a:p>
          </p:txBody>
        </p:sp>
        <p:sp>
          <p:nvSpPr>
            <p:cNvPr id="90160" name="Rectangle 50"/>
            <p:cNvSpPr>
              <a:spLocks noChangeArrowheads="1"/>
            </p:cNvSpPr>
            <p:nvPr/>
          </p:nvSpPr>
          <p:spPr bwMode="auto">
            <a:xfrm>
              <a:off x="1837" y="3113"/>
              <a:ext cx="912" cy="27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CA" sz="1000">
                <a:latin typeface="Arial Narrow" charset="0"/>
              </a:endParaRPr>
            </a:p>
            <a:p>
              <a:pPr algn="ctr"/>
              <a:r>
                <a:rPr lang="en-CA" sz="1000" i="1">
                  <a:latin typeface="Arial Narrow" charset="0"/>
                </a:rPr>
                <a:t>ICU Culture</a:t>
              </a:r>
            </a:p>
            <a:p>
              <a:pPr algn="ctr">
                <a:buFontTx/>
                <a:buChar char="-"/>
              </a:pPr>
              <a:endParaRPr lang="en-US" sz="1000" i="1">
                <a:latin typeface="Arial Narrow" charset="0"/>
              </a:endParaRPr>
            </a:p>
          </p:txBody>
        </p:sp>
        <p:sp>
          <p:nvSpPr>
            <p:cNvPr id="90161" name="Line 51"/>
            <p:cNvSpPr>
              <a:spLocks noChangeShapeType="1"/>
            </p:cNvSpPr>
            <p:nvPr/>
          </p:nvSpPr>
          <p:spPr bwMode="auto">
            <a:xfrm flipV="1">
              <a:off x="2290" y="2568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62" name="Line 52"/>
            <p:cNvSpPr>
              <a:spLocks noChangeShapeType="1"/>
            </p:cNvSpPr>
            <p:nvPr/>
          </p:nvSpPr>
          <p:spPr bwMode="auto">
            <a:xfrm flipV="1">
              <a:off x="2290" y="29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63" name="Oval 53"/>
            <p:cNvSpPr>
              <a:spLocks noChangeArrowheads="1"/>
            </p:cNvSpPr>
            <p:nvPr/>
          </p:nvSpPr>
          <p:spPr bwMode="auto">
            <a:xfrm>
              <a:off x="158" y="709"/>
              <a:ext cx="1180" cy="40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CA" sz="1200" b="1">
                  <a:latin typeface="Arial Narrow" charset="0"/>
                </a:rPr>
                <a:t>Guideline</a:t>
              </a:r>
            </a:p>
            <a:p>
              <a:pPr algn="ctr"/>
              <a:r>
                <a:rPr lang="en-CA" sz="1200" b="1">
                  <a:latin typeface="Arial Narrow" charset="0"/>
                </a:rPr>
                <a:t>Characteristics</a:t>
              </a:r>
              <a:endParaRPr lang="en-US" sz="1200" b="1">
                <a:latin typeface="Arial Narrow" charset="0"/>
              </a:endParaRPr>
            </a:p>
          </p:txBody>
        </p:sp>
        <p:sp>
          <p:nvSpPr>
            <p:cNvPr id="90164" name="Rectangle 55"/>
            <p:cNvSpPr>
              <a:spLocks noChangeArrowheads="1"/>
            </p:cNvSpPr>
            <p:nvPr/>
          </p:nvSpPr>
          <p:spPr bwMode="auto">
            <a:xfrm>
              <a:off x="295" y="210"/>
              <a:ext cx="952" cy="384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CA" sz="1200" b="1">
                  <a:latin typeface="Arial Narrow" charset="0"/>
                </a:rPr>
                <a:t>CLINICAL</a:t>
              </a:r>
            </a:p>
            <a:p>
              <a:pPr algn="ctr"/>
              <a:r>
                <a:rPr lang="en-CA" sz="1200" b="1">
                  <a:latin typeface="Arial Narrow" charset="0"/>
                </a:rPr>
                <a:t>PRACTICE</a:t>
              </a:r>
            </a:p>
            <a:p>
              <a:pPr algn="ctr"/>
              <a:r>
                <a:rPr lang="en-CA" sz="1200" b="1">
                  <a:latin typeface="Arial Narrow" charset="0"/>
                </a:rPr>
                <a:t>GUIDELINE</a:t>
              </a:r>
              <a:endParaRPr lang="en-US" sz="1200" b="1">
                <a:latin typeface="Arial Narrow" charset="0"/>
              </a:endParaRPr>
            </a:p>
          </p:txBody>
        </p:sp>
        <p:sp>
          <p:nvSpPr>
            <p:cNvPr id="90165" name="Line 56"/>
            <p:cNvSpPr>
              <a:spLocks noChangeShapeType="1"/>
            </p:cNvSpPr>
            <p:nvPr/>
          </p:nvSpPr>
          <p:spPr bwMode="auto">
            <a:xfrm>
              <a:off x="748" y="1117"/>
              <a:ext cx="0" cy="1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4" name="Title 7"/>
          <p:cNvSpPr txBox="1">
            <a:spLocks/>
          </p:cNvSpPr>
          <p:nvPr/>
        </p:nvSpPr>
        <p:spPr>
          <a:xfrm>
            <a:off x="0" y="359619"/>
            <a:ext cx="8751888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Framework for understanding barriers to guideline adherence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Barriers</a:t>
            </a:r>
            <a:r>
              <a:rPr lang="en-US" dirty="0" smtClean="0"/>
              <a:t> </a:t>
            </a:r>
            <a:r>
              <a:rPr lang="en-US" dirty="0" smtClean="0"/>
              <a:t>Questionnaire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086" y="2375872"/>
            <a:ext cx="7610476" cy="414956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Part of International Nutrition Survey 2011</a:t>
            </a:r>
          </a:p>
          <a:p>
            <a:r>
              <a:rPr lang="en-US" dirty="0" smtClean="0"/>
              <a:t>Distributed to all ICU staff</a:t>
            </a:r>
          </a:p>
          <a:p>
            <a:r>
              <a:rPr lang="en-US" dirty="0" smtClean="0"/>
              <a:t>Online or paper-based</a:t>
            </a:r>
          </a:p>
          <a:p>
            <a:r>
              <a:rPr lang="en-US" dirty="0" smtClean="0"/>
              <a:t>Part A</a:t>
            </a:r>
          </a:p>
          <a:p>
            <a:pPr lvl="1"/>
            <a:r>
              <a:rPr lang="en-US" dirty="0" smtClean="0"/>
              <a:t>26 </a:t>
            </a:r>
            <a:r>
              <a:rPr lang="en-US" dirty="0" smtClean="0"/>
              <a:t>items</a:t>
            </a:r>
          </a:p>
          <a:p>
            <a:pPr lvl="1"/>
            <a:r>
              <a:rPr lang="en-US" dirty="0" smtClean="0"/>
              <a:t>Focus on modifiable barriers</a:t>
            </a:r>
            <a:endParaRPr lang="en-US" dirty="0" smtClean="0"/>
          </a:p>
          <a:p>
            <a:pPr lvl="1"/>
            <a:r>
              <a:rPr lang="en-US" dirty="0" smtClean="0"/>
              <a:t>Rate importance of items as barriers</a:t>
            </a:r>
            <a:r>
              <a:rPr lang="en-US" dirty="0" smtClean="0"/>
              <a:t> </a:t>
            </a:r>
          </a:p>
          <a:p>
            <a:pPr lvl="1">
              <a:buNone/>
            </a:pPr>
            <a:r>
              <a:rPr lang="en-US" dirty="0" smtClean="0"/>
              <a:t>      </a:t>
            </a:r>
            <a:r>
              <a:rPr lang="en-US" dirty="0" smtClean="0"/>
              <a:t>to </a:t>
            </a:r>
            <a:r>
              <a:rPr lang="en-US" dirty="0" smtClean="0"/>
              <a:t>providing adequate EN</a:t>
            </a:r>
          </a:p>
          <a:p>
            <a:r>
              <a:rPr lang="en-US" dirty="0" smtClean="0"/>
              <a:t>Part </a:t>
            </a:r>
            <a:r>
              <a:rPr lang="en-US" dirty="0" smtClean="0"/>
              <a:t>B</a:t>
            </a:r>
          </a:p>
          <a:p>
            <a:pPr lvl="1"/>
            <a:r>
              <a:rPr lang="en-US" dirty="0" smtClean="0"/>
              <a:t>Personal demographics</a:t>
            </a:r>
          </a:p>
          <a:p>
            <a:r>
              <a:rPr lang="en-US" dirty="0" smtClean="0"/>
              <a:t>Barriers Score calculated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882" y="2874930"/>
            <a:ext cx="2156680" cy="2775554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2914"/>
            <a:ext cx="2590800" cy="531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Barriers Results</a:t>
            </a:r>
            <a:endParaRPr lang="en-US" sz="40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Group 5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815727196"/>
              </p:ext>
            </p:extLst>
          </p:nvPr>
        </p:nvGraphicFramePr>
        <p:xfrm>
          <a:off x="468313" y="981075"/>
          <a:ext cx="8280400" cy="5761038"/>
        </p:xfrm>
        <a:graphic>
          <a:graphicData uri="http://schemas.openxmlformats.org/drawingml/2006/table">
            <a:tbl>
              <a:tblPr/>
              <a:tblGrid>
                <a:gridCol w="4244975"/>
                <a:gridCol w="4035425"/>
              </a:tblGrid>
              <a:tr h="503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ICU Characteristics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45720" marT="9144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Total (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=70)                                      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45720" marR="0" marT="9144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Hospital Type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Teaching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48(68.6%</a:t>
                      </a:r>
                      <a:r>
                        <a:rPr kumimoji="0" lang="en-C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Non-teaching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22 (31.4%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)</a:t>
                      </a: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Size of Hospital (beds)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Mean (Range)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517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109-2000)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ICU Structure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Open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18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(25.7%)</a:t>
                      </a: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Closed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51 </a:t>
                      </a:r>
                      <a:r>
                        <a:rPr kumimoji="0" lang="en-C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</a:t>
                      </a:r>
                      <a:r>
                        <a:rPr kumimoji="0" lang="en-C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72.9%</a:t>
                      </a:r>
                      <a:r>
                        <a:rPr kumimoji="0" lang="en-C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Other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 (1.4%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)</a:t>
                      </a: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Size of ICU (beds)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Mean (Range)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18 (4-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65)</a:t>
                      </a: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Designated Medical Director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66 </a:t>
                      </a:r>
                      <a:r>
                        <a:rPr kumimoji="0" lang="en-C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</a:t>
                      </a:r>
                      <a:r>
                        <a:rPr kumimoji="0" lang="en-C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91.4%</a:t>
                      </a:r>
                      <a:r>
                        <a:rPr kumimoji="0" lang="en-C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Presence of Dietitian(s)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64 (91.4%</a:t>
                      </a:r>
                      <a:r>
                        <a:rPr kumimoji="0" lang="en-C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FTE Dietitians (per 10 beds)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Mean (Range)</a:t>
                      </a:r>
                    </a:p>
                  </a:txBody>
                  <a:tcPr marL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0.52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0-6)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45720" marR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0" y="841375"/>
            <a:ext cx="8751888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CA" dirty="0" smtClean="0"/>
              <a:t>Guideline Recommendations &amp; Implementation</a:t>
            </a:r>
            <a:endParaRPr lang="en-CA" dirty="0">
              <a:ea typeface="+mj-ea"/>
              <a:cs typeface="+mj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2844" y="1788948"/>
            <a:ext cx="9076484" cy="4825942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2914"/>
            <a:ext cx="2590800" cy="531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0" y="841375"/>
            <a:ext cx="8751888" cy="914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CA" dirty="0" smtClean="0">
                <a:ea typeface="+mj-ea"/>
                <a:cs typeface="+mj-cs"/>
              </a:rPr>
              <a:t>ICU Resources</a:t>
            </a:r>
            <a:endParaRPr lang="en-CA" dirty="0"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426957" y="2169530"/>
            <a:ext cx="10090396" cy="3939851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2914"/>
            <a:ext cx="2590800" cy="531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1" y="841375"/>
            <a:ext cx="2014362" cy="5424954"/>
          </a:xfrm>
        </p:spPr>
        <p:txBody>
          <a:bodyPr vert="vert270">
            <a:normAutofit fontScale="90000"/>
          </a:bodyPr>
          <a:lstStyle/>
          <a:p>
            <a:pPr>
              <a:defRPr/>
            </a:pPr>
            <a:r>
              <a:rPr lang="en-CA" dirty="0" smtClean="0">
                <a:ea typeface="+mj-ea"/>
                <a:cs typeface="+mj-cs"/>
              </a:rPr>
              <a:t>Critical Care </a:t>
            </a:r>
            <a:r>
              <a:rPr lang="en-CA" dirty="0" smtClean="0"/>
              <a:t>P</a:t>
            </a:r>
            <a:r>
              <a:rPr lang="en-CA" dirty="0" smtClean="0">
                <a:ea typeface="+mj-ea"/>
                <a:cs typeface="+mj-cs"/>
              </a:rPr>
              <a:t>rovider </a:t>
            </a:r>
            <a:r>
              <a:rPr lang="en-CA" dirty="0" smtClean="0"/>
              <a:t>A</a:t>
            </a:r>
            <a:r>
              <a:rPr lang="en-CA" dirty="0" smtClean="0">
                <a:ea typeface="+mj-ea"/>
                <a:cs typeface="+mj-cs"/>
              </a:rPr>
              <a:t>ttitudes &amp; Behaviour</a:t>
            </a:r>
            <a:endParaRPr lang="en-CA" dirty="0"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151720" y="261206"/>
            <a:ext cx="6919319" cy="6362765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2914"/>
            <a:ext cx="2590800" cy="531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0" y="841375"/>
            <a:ext cx="8751888" cy="914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CA" dirty="0" err="1" smtClean="0"/>
              <a:t>Dietitian</a:t>
            </a:r>
            <a:r>
              <a:rPr lang="en-CA" dirty="0" smtClean="0"/>
              <a:t> Support</a:t>
            </a:r>
            <a:endParaRPr lang="en-CA" dirty="0"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54740" y="1885949"/>
            <a:ext cx="9259844" cy="4678051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2914"/>
            <a:ext cx="2590800" cy="531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-490362" y="841375"/>
            <a:ext cx="2014362" cy="5784586"/>
          </a:xfrm>
        </p:spPr>
        <p:txBody>
          <a:bodyPr vert="vert270">
            <a:normAutofit fontScale="90000"/>
          </a:bodyPr>
          <a:lstStyle/>
          <a:p>
            <a:pPr>
              <a:defRPr/>
            </a:pPr>
            <a:r>
              <a:rPr lang="en-CA" dirty="0" smtClean="0"/>
              <a:t>Delivery of EN to the Patient</a:t>
            </a:r>
            <a:endParaRPr lang="en-CA" dirty="0"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24000" y="217883"/>
            <a:ext cx="7620000" cy="6427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2914"/>
            <a:ext cx="2590800" cy="531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0" y="841375"/>
            <a:ext cx="8751888" cy="914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CA" dirty="0" smtClean="0"/>
              <a:t>Top 5 Ranked Barriers</a:t>
            </a:r>
            <a:endParaRPr lang="en-CA" dirty="0">
              <a:ea typeface="+mj-ea"/>
              <a:cs typeface="+mj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5486" y="1521871"/>
            <a:ext cx="795892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  <a:latin typeface="Calibri"/>
              </a:rPr>
              <a:t>			</a:t>
            </a:r>
          </a:p>
          <a:p>
            <a:r>
              <a:rPr lang="en-US" sz="3200" b="1" dirty="0" smtClean="0">
                <a:solidFill>
                  <a:srgbClr val="000000"/>
                </a:solidFill>
                <a:latin typeface="Calibri"/>
              </a:rPr>
              <a:t>1	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</a:rPr>
              <a:t>Delays and difficulties in obtaining small bowel access in patients not tolerating </a:t>
            </a:r>
            <a:r>
              <a:rPr lang="en-US" sz="2400" b="1" dirty="0" err="1" smtClean="0">
                <a:solidFill>
                  <a:srgbClr val="000000"/>
                </a:solidFill>
                <a:latin typeface="Calibri"/>
              </a:rPr>
              <a:t>enteral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</a:rPr>
              <a:t> nutrition (i.e. high gastric residual volumes).		</a:t>
            </a:r>
          </a:p>
          <a:p>
            <a:r>
              <a:rPr lang="en-US" sz="3200" b="1" dirty="0" smtClean="0">
                <a:solidFill>
                  <a:srgbClr val="000000"/>
                </a:solidFill>
                <a:latin typeface="Calibri"/>
              </a:rPr>
              <a:t>2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</a:rPr>
              <a:t>	Non-ICU physicians (i.e. surgeons, gastroenterologists) requesting patients not be fed </a:t>
            </a:r>
            <a:r>
              <a:rPr lang="en-US" sz="2400" b="1" dirty="0" err="1" smtClean="0">
                <a:solidFill>
                  <a:srgbClr val="000000"/>
                </a:solidFill>
                <a:latin typeface="Calibri"/>
              </a:rPr>
              <a:t>enterally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</a:rPr>
              <a:t>.		</a:t>
            </a:r>
          </a:p>
          <a:p>
            <a:r>
              <a:rPr lang="en-US" sz="3200" b="1" dirty="0" smtClean="0">
                <a:solidFill>
                  <a:srgbClr val="000000"/>
                </a:solidFill>
                <a:latin typeface="Calibri"/>
              </a:rPr>
              <a:t>3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</a:rPr>
              <a:t>	No or not enough dietitian coverage during evenings, weekends and holidays.		</a:t>
            </a:r>
          </a:p>
          <a:p>
            <a:r>
              <a:rPr lang="en-US" sz="3200" b="1" dirty="0" smtClean="0">
                <a:solidFill>
                  <a:srgbClr val="000000"/>
                </a:solidFill>
                <a:latin typeface="Calibri"/>
              </a:rPr>
              <a:t>4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</a:rPr>
              <a:t>	There is not enough time dedicated to education and training on how to optimally feed patients.		</a:t>
            </a:r>
          </a:p>
          <a:p>
            <a:r>
              <a:rPr lang="en-US" sz="3200" b="1" dirty="0" smtClean="0">
                <a:solidFill>
                  <a:srgbClr val="000000"/>
                </a:solidFill>
                <a:latin typeface="Calibri"/>
              </a:rPr>
              <a:t>5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</a:rPr>
              <a:t>	Delay in physicians ordering the initiation of EN.</a:t>
            </a:r>
            <a:r>
              <a:rPr lang="en-US" b="1" dirty="0" smtClean="0">
                <a:solidFill>
                  <a:srgbClr val="000000"/>
                </a:solidFill>
                <a:latin typeface="Calibri"/>
              </a:rPr>
              <a:t>		</a:t>
            </a: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2914"/>
            <a:ext cx="2590800" cy="531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Evidence-Practice Gap</a:t>
            </a:r>
            <a:endParaRPr lang="en-US" dirty="0" smtClean="0"/>
          </a:p>
          <a:p>
            <a:r>
              <a:rPr lang="en-US" dirty="0" smtClean="0"/>
              <a:t>International </a:t>
            </a:r>
            <a:r>
              <a:rPr lang="en-US" dirty="0" smtClean="0"/>
              <a:t>Nutrition </a:t>
            </a:r>
            <a:r>
              <a:rPr lang="en-US" dirty="0" smtClean="0"/>
              <a:t>Survey 2011</a:t>
            </a:r>
          </a:p>
          <a:p>
            <a:r>
              <a:rPr lang="en-US" dirty="0" smtClean="0"/>
              <a:t>Barriers</a:t>
            </a:r>
            <a:r>
              <a:rPr lang="en-US" dirty="0" smtClean="0"/>
              <a:t> </a:t>
            </a:r>
            <a:r>
              <a:rPr lang="en-US" dirty="0" smtClean="0"/>
              <a:t>Questionnaire</a:t>
            </a:r>
            <a:endParaRPr lang="en-US" dirty="0" smtClean="0"/>
          </a:p>
          <a:p>
            <a:r>
              <a:rPr lang="en-US" dirty="0" smtClean="0"/>
              <a:t>The PERFECTIS Study</a:t>
            </a:r>
          </a:p>
          <a:p>
            <a:r>
              <a:rPr lang="en-US" dirty="0" smtClean="0"/>
              <a:t>Best of the Best Award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3459"/>
            <a:ext cx="2590800" cy="531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6761163" y="6357938"/>
            <a:ext cx="19415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CA" b="1" dirty="0">
                <a:latin typeface="Calibri" charset="0"/>
              </a:rPr>
              <a:t>Graham et al</a:t>
            </a:r>
            <a:r>
              <a:rPr lang="en-CA" b="1" dirty="0" smtClean="0">
                <a:latin typeface="Calibri" charset="0"/>
              </a:rPr>
              <a:t> 2006</a:t>
            </a:r>
            <a:endParaRPr lang="en-CA" b="1" dirty="0">
              <a:latin typeface="Calibri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841375"/>
            <a:ext cx="8751888" cy="914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CA" dirty="0" smtClean="0">
                <a:ea typeface="+mj-ea"/>
                <a:cs typeface="+mj-cs"/>
              </a:rPr>
              <a:t>Tailored Intervention</a:t>
            </a:r>
            <a:endParaRPr lang="en-CA" dirty="0"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6509"/>
            <a:ext cx="2590800" cy="531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77891" y="3992785"/>
            <a:ext cx="263207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CA" sz="2000" b="1" dirty="0"/>
              <a:t>Tailored Intervention:</a:t>
            </a:r>
          </a:p>
          <a:p>
            <a:r>
              <a:rPr lang="en-CA" sz="2000" dirty="0"/>
              <a:t>Change strategies specifically chosen to address the barriers identified at a specific setting at a specific time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966" y="2038256"/>
            <a:ext cx="6453046" cy="4819744"/>
          </a:xfrm>
          <a:prstGeom prst="rect">
            <a:avLst/>
          </a:prstGeom>
        </p:spPr>
      </p:pic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361272" y="2332076"/>
            <a:ext cx="2590800" cy="1507259"/>
          </a:xfrm>
          <a:prstGeom prst="rightArrow">
            <a:avLst>
              <a:gd name="adj1" fmla="val 50000"/>
              <a:gd name="adj2" fmla="val 4385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dirty="0" smtClean="0">
              <a:solidFill>
                <a:schemeClr val="bg1"/>
              </a:solidFill>
              <a:latin typeface="Calibri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/>
          <p:cNvSpPr>
            <a:spLocks noGrp="1"/>
          </p:cNvSpPr>
          <p:nvPr>
            <p:ph idx="4294967295"/>
          </p:nvPr>
        </p:nvSpPr>
        <p:spPr>
          <a:xfrm>
            <a:off x="468313" y="1714500"/>
            <a:ext cx="7467600" cy="4873625"/>
          </a:xfrm>
        </p:spPr>
        <p:txBody>
          <a:bodyPr/>
          <a:lstStyle/>
          <a:p>
            <a:pPr marL="342900" indent="-342900">
              <a:defRPr/>
            </a:pPr>
            <a:endParaRPr lang="en-CA" dirty="0" smtClean="0">
              <a:latin typeface="Arial Narrow" pitchFamily="34" charset="0"/>
            </a:endParaRPr>
          </a:p>
          <a:p>
            <a:pPr marL="342900" indent="-342900">
              <a:defRPr/>
            </a:pPr>
            <a:r>
              <a:rPr lang="en-CA" sz="2800" dirty="0" smtClean="0">
                <a:latin typeface="Arial Narrow" pitchFamily="34" charset="0"/>
              </a:rPr>
              <a:t>Three Cluster RCTs conducted to date:</a:t>
            </a:r>
          </a:p>
          <a:p>
            <a:pPr marL="709613" lvl="1" indent="-342900">
              <a:defRPr/>
            </a:pPr>
            <a:r>
              <a:rPr lang="en-CA" dirty="0" smtClean="0">
                <a:latin typeface="Arial Narrow" pitchFamily="34" charset="0"/>
              </a:rPr>
              <a:t>Martin et </a:t>
            </a:r>
            <a:r>
              <a:rPr lang="en-CA" dirty="0" smtClean="0">
                <a:latin typeface="Arial Narrow" pitchFamily="34" charset="0"/>
              </a:rPr>
              <a:t>al </a:t>
            </a:r>
            <a:r>
              <a:rPr lang="en-CA" i="1" dirty="0" smtClean="0">
                <a:latin typeface="Arial Narrow" pitchFamily="34" charset="0"/>
              </a:rPr>
              <a:t>CMAJ</a:t>
            </a:r>
            <a:r>
              <a:rPr lang="en-CA" dirty="0" smtClean="0">
                <a:latin typeface="Arial Narrow" pitchFamily="34" charset="0"/>
              </a:rPr>
              <a:t> 2004</a:t>
            </a:r>
          </a:p>
          <a:p>
            <a:pPr marL="709613" lvl="1" indent="-342900">
              <a:defRPr/>
            </a:pPr>
            <a:r>
              <a:rPr lang="en-CA" dirty="0" smtClean="0">
                <a:latin typeface="Arial Narrow" pitchFamily="34" charset="0"/>
              </a:rPr>
              <a:t>Jain et </a:t>
            </a:r>
            <a:r>
              <a:rPr lang="en-CA" dirty="0" smtClean="0">
                <a:latin typeface="Arial Narrow" pitchFamily="34" charset="0"/>
              </a:rPr>
              <a:t>al </a:t>
            </a:r>
            <a:r>
              <a:rPr lang="en-CA" i="1" dirty="0" err="1" smtClean="0">
                <a:latin typeface="Arial Narrow" pitchFamily="34" charset="0"/>
              </a:rPr>
              <a:t>Crit</a:t>
            </a:r>
            <a:r>
              <a:rPr lang="en-CA" i="1" dirty="0" smtClean="0">
                <a:latin typeface="Arial Narrow" pitchFamily="34" charset="0"/>
              </a:rPr>
              <a:t> Care Med </a:t>
            </a:r>
            <a:r>
              <a:rPr lang="en-CA" dirty="0" smtClean="0">
                <a:latin typeface="Arial Narrow" pitchFamily="34" charset="0"/>
              </a:rPr>
              <a:t>2006</a:t>
            </a:r>
          </a:p>
          <a:p>
            <a:pPr marL="709613" lvl="1" indent="-342900">
              <a:defRPr/>
            </a:pPr>
            <a:r>
              <a:rPr lang="en-CA" dirty="0" err="1" smtClean="0">
                <a:latin typeface="Arial Narrow" pitchFamily="34" charset="0"/>
              </a:rPr>
              <a:t>Doig</a:t>
            </a:r>
            <a:r>
              <a:rPr lang="en-CA" dirty="0" smtClean="0">
                <a:latin typeface="Arial Narrow" pitchFamily="34" charset="0"/>
              </a:rPr>
              <a:t> et </a:t>
            </a:r>
            <a:r>
              <a:rPr lang="en-CA" dirty="0" smtClean="0">
                <a:latin typeface="Arial Narrow" pitchFamily="34" charset="0"/>
              </a:rPr>
              <a:t>al </a:t>
            </a:r>
            <a:r>
              <a:rPr lang="en-CA" i="1" dirty="0" smtClean="0">
                <a:latin typeface="Arial Narrow" pitchFamily="34" charset="0"/>
              </a:rPr>
              <a:t>JAMA</a:t>
            </a:r>
            <a:r>
              <a:rPr lang="en-CA" dirty="0" smtClean="0">
                <a:latin typeface="Arial Narrow" pitchFamily="34" charset="0"/>
              </a:rPr>
              <a:t> 2008</a:t>
            </a:r>
          </a:p>
          <a:p>
            <a:pPr marL="342900" lvl="1" indent="-342900">
              <a:spcBef>
                <a:spcPts val="600"/>
              </a:spcBef>
              <a:buSzPct val="70000"/>
              <a:buFont typeface="Wingdings" pitchFamily="2" charset="2"/>
              <a:buChar char=""/>
              <a:defRPr/>
            </a:pPr>
            <a:endParaRPr lang="en-CA" sz="2800" dirty="0" smtClean="0">
              <a:latin typeface="Arial Narrow" pitchFamily="34" charset="0"/>
            </a:endParaRPr>
          </a:p>
          <a:p>
            <a:pPr marL="342900" lvl="1" indent="-342900">
              <a:spcBef>
                <a:spcPts val="600"/>
              </a:spcBef>
              <a:buSzPct val="70000"/>
              <a:buFont typeface="Wingdings" pitchFamily="2" charset="2"/>
              <a:buChar char=""/>
              <a:defRPr/>
            </a:pPr>
            <a:r>
              <a:rPr lang="en-CA" sz="2800" dirty="0" smtClean="0">
                <a:latin typeface="Arial Narrow" pitchFamily="34" charset="0"/>
              </a:rPr>
              <a:t>Multi-faceted strategies</a:t>
            </a:r>
          </a:p>
          <a:p>
            <a:pPr marL="342900" lvl="1" indent="-342900">
              <a:spcBef>
                <a:spcPts val="600"/>
              </a:spcBef>
              <a:buSzPct val="70000"/>
              <a:buFont typeface="Wingdings" pitchFamily="2" charset="2"/>
              <a:buChar char=""/>
              <a:defRPr/>
            </a:pPr>
            <a:endParaRPr lang="en-CA" sz="2800" dirty="0" smtClean="0">
              <a:latin typeface="Arial Narrow" pitchFamily="34" charset="0"/>
            </a:endParaRPr>
          </a:p>
          <a:p>
            <a:pPr marL="342900" lvl="1" indent="-342900">
              <a:spcBef>
                <a:spcPts val="600"/>
              </a:spcBef>
              <a:buSzPct val="70000"/>
              <a:buFont typeface="Wingdings" pitchFamily="2" charset="2"/>
              <a:buChar char=""/>
              <a:defRPr/>
            </a:pPr>
            <a:r>
              <a:rPr lang="en-CA" sz="2800" dirty="0" smtClean="0">
                <a:latin typeface="Arial Narrow" pitchFamily="34" charset="0"/>
              </a:rPr>
              <a:t>Mixed </a:t>
            </a:r>
            <a:r>
              <a:rPr lang="en-CA" sz="2800" dirty="0" smtClean="0">
                <a:latin typeface="Arial Narrow" pitchFamily="34" charset="0"/>
              </a:rPr>
              <a:t>results</a:t>
            </a:r>
          </a:p>
          <a:p>
            <a:pPr marL="342900" lvl="1" indent="-342900">
              <a:spcBef>
                <a:spcPts val="600"/>
              </a:spcBef>
              <a:buSzPct val="70000"/>
              <a:buNone/>
              <a:defRPr/>
            </a:pPr>
            <a:endParaRPr lang="en-CA" sz="2800" dirty="0" smtClean="0">
              <a:latin typeface="Arial Narrow" pitchFamily="34" charset="0"/>
            </a:endParaRPr>
          </a:p>
          <a:p>
            <a:pPr marL="342900" indent="-342900">
              <a:defRPr/>
            </a:pPr>
            <a:endParaRPr lang="en-CA" dirty="0" smtClean="0">
              <a:latin typeface="Arial Narrow" pitchFamily="34" charset="0"/>
            </a:endParaRPr>
          </a:p>
        </p:txBody>
      </p:sp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0"/>
            <a:ext cx="2784475" cy="5715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0" y="841375"/>
            <a:ext cx="8751888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CA" dirty="0" smtClean="0">
                <a:ea typeface="+mj-ea"/>
                <a:cs typeface="+mj-cs"/>
              </a:rPr>
              <a:t>Guideline Implementation Studies in Critical Care Nutrition</a:t>
            </a:r>
            <a:endParaRPr lang="en-CA" dirty="0"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468313" y="2273300"/>
            <a:ext cx="7467600" cy="4873625"/>
          </a:xfrm>
        </p:spPr>
        <p:txBody>
          <a:bodyPr/>
          <a:lstStyle/>
          <a:p>
            <a:pPr>
              <a:buFont typeface="Wingdings" charset="2"/>
              <a:buNone/>
            </a:pPr>
            <a:endParaRPr lang="en-US" dirty="0">
              <a:latin typeface="Arial Narrow" charset="0"/>
            </a:endParaRPr>
          </a:p>
          <a:p>
            <a:r>
              <a:rPr lang="en-US" dirty="0"/>
              <a:t>26 studies of tailored interventions</a:t>
            </a:r>
          </a:p>
          <a:p>
            <a:endParaRPr lang="en-US" dirty="0"/>
          </a:p>
          <a:p>
            <a:r>
              <a:rPr lang="en-US" dirty="0"/>
              <a:t>Pooled OR 1.52 (95% CI 1.27-1.82), </a:t>
            </a:r>
            <a:r>
              <a:rPr lang="en-US" dirty="0" err="1"/>
              <a:t>p</a:t>
            </a:r>
            <a:r>
              <a:rPr lang="en-US" dirty="0"/>
              <a:t>=0.001</a:t>
            </a:r>
          </a:p>
          <a:p>
            <a:endParaRPr lang="en-US" dirty="0"/>
          </a:p>
          <a:p>
            <a:r>
              <a:rPr lang="en-US" dirty="0"/>
              <a:t>Variation in methodology</a:t>
            </a:r>
          </a:p>
          <a:p>
            <a:pPr>
              <a:buFont typeface="Wingdings" charset="2"/>
              <a:buNone/>
            </a:pPr>
            <a:endParaRPr lang="en-US" dirty="0">
              <a:latin typeface="Arial Narrow" charset="0"/>
            </a:endParaRPr>
          </a:p>
        </p:txBody>
      </p:sp>
      <p:pic>
        <p:nvPicPr>
          <p:cNvPr id="31747" name="Picture 4" descr="http://madaboutshanghai.blogs.com/mad_about_shanghai/images/tailo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72007" y="2554455"/>
            <a:ext cx="1842496" cy="313651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338" y="0"/>
            <a:ext cx="190817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123856"/>
            <a:ext cx="8889468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CA" dirty="0" smtClean="0"/>
              <a:t>Systematic Review of Tailored Interventions</a:t>
            </a:r>
            <a:endParaRPr lang="en-CA" dirty="0"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64495" y="6295508"/>
            <a:ext cx="5292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Baker et al </a:t>
            </a:r>
            <a:r>
              <a:rPr lang="en-US" i="1" dirty="0" smtClean="0"/>
              <a:t>Cochrane Database </a:t>
            </a:r>
            <a:r>
              <a:rPr lang="en-US" i="1" dirty="0" err="1" smtClean="0"/>
              <a:t>Syst</a:t>
            </a:r>
            <a:r>
              <a:rPr lang="en-US" i="1" dirty="0" smtClean="0"/>
              <a:t> </a:t>
            </a:r>
            <a:r>
              <a:rPr lang="en-US" i="1" dirty="0" smtClean="0"/>
              <a:t>Rev </a:t>
            </a:r>
            <a:r>
              <a:rPr lang="en-US" dirty="0" smtClean="0"/>
              <a:t>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Content Placeholder 2"/>
          <p:cNvSpPr>
            <a:spLocks noGrp="1"/>
          </p:cNvSpPr>
          <p:nvPr>
            <p:ph idx="4294967295"/>
          </p:nvPr>
        </p:nvSpPr>
        <p:spPr>
          <a:xfrm>
            <a:off x="228600" y="1676400"/>
            <a:ext cx="7467600" cy="4873625"/>
          </a:xfrm>
        </p:spPr>
        <p:txBody>
          <a:bodyPr/>
          <a:lstStyle/>
          <a:p>
            <a:pPr marL="342900" indent="-342900">
              <a:buFont typeface="Wingdings" pitchFamily="1" charset="2"/>
              <a:buNone/>
            </a:pPr>
            <a:endParaRPr lang="en-CA" dirty="0">
              <a:latin typeface="Arial Narrow" pitchFamily="1" charset="0"/>
            </a:endParaRPr>
          </a:p>
          <a:p>
            <a:pPr marL="342900" indent="-342900"/>
            <a:r>
              <a:rPr lang="en-US" dirty="0">
                <a:latin typeface="Arial Narrow" pitchFamily="1" charset="0"/>
              </a:rPr>
              <a:t>To conduct a cluster Randomized Controlled Trial</a:t>
            </a:r>
            <a:r>
              <a:rPr lang="en-US" b="1" dirty="0">
                <a:latin typeface="Arial Narrow" pitchFamily="1" charset="0"/>
              </a:rPr>
              <a:t> </a:t>
            </a:r>
            <a:r>
              <a:rPr lang="en-US" dirty="0">
                <a:latin typeface="Arial Narrow" pitchFamily="1" charset="0"/>
              </a:rPr>
              <a:t>to</a:t>
            </a:r>
            <a:r>
              <a:rPr lang="en-CA" dirty="0">
                <a:latin typeface="Arial Narrow" pitchFamily="1" charset="0"/>
              </a:rPr>
              <a:t> evaluate the effectiveness of Tailored Implementation Strategies to overcome barriers to adherence of recommendations of critical care nutrition </a:t>
            </a:r>
            <a:r>
              <a:rPr lang="en-CA" dirty="0" smtClean="0">
                <a:latin typeface="Arial Narrow" pitchFamily="1" charset="0"/>
              </a:rPr>
              <a:t>guidelines.</a:t>
            </a:r>
          </a:p>
          <a:p>
            <a:pPr marL="342900" indent="-342900"/>
            <a:r>
              <a:rPr lang="en-US" dirty="0" smtClean="0">
                <a:latin typeface="Arial Narrow" pitchFamily="1" charset="0"/>
                <a:ea typeface="ＭＳ Ｐゴシック" pitchFamily="1" charset="-128"/>
              </a:rPr>
              <a:t>First evaluate if tailored guideline implementation is feasible: The PERFECTIS Study</a:t>
            </a:r>
          </a:p>
          <a:p>
            <a:pPr lvl="1" indent="-342900">
              <a:buNone/>
            </a:pPr>
            <a:endParaRPr lang="en-US" dirty="0" smtClean="0">
              <a:latin typeface="Arial Narrow" pitchFamily="1" charset="0"/>
              <a:ea typeface="ＭＳ Ｐゴシック" pitchFamily="1" charset="-128"/>
            </a:endParaRPr>
          </a:p>
          <a:p>
            <a:pPr lvl="1" indent="-342900"/>
            <a:r>
              <a:rPr lang="en-US" dirty="0" smtClean="0">
                <a:latin typeface="Arial Narrow" pitchFamily="1" charset="0"/>
                <a:ea typeface="ＭＳ Ｐゴシック" pitchFamily="1" charset="-128"/>
              </a:rPr>
              <a:t>Do barriers to </a:t>
            </a:r>
            <a:r>
              <a:rPr lang="en-US" dirty="0" err="1" smtClean="0">
                <a:latin typeface="Arial Narrow" pitchFamily="1" charset="0"/>
                <a:ea typeface="ＭＳ Ｐゴシック" pitchFamily="1" charset="-128"/>
              </a:rPr>
              <a:t>enterally</a:t>
            </a:r>
            <a:r>
              <a:rPr lang="en-US" dirty="0" smtClean="0">
                <a:latin typeface="Arial Narrow" pitchFamily="1" charset="0"/>
                <a:ea typeface="ＭＳ Ｐゴシック" pitchFamily="1" charset="-128"/>
              </a:rPr>
              <a:t> feeding patients differ across ICUs?</a:t>
            </a:r>
          </a:p>
          <a:p>
            <a:pPr lvl="1" indent="-342900"/>
            <a:r>
              <a:rPr lang="en-US" dirty="0" smtClean="0">
                <a:latin typeface="Arial Narrow" pitchFamily="1" charset="0"/>
                <a:ea typeface="ＭＳ Ｐゴシック" pitchFamily="1" charset="-128"/>
              </a:rPr>
              <a:t>Does each individual ICU require a unique action plan?</a:t>
            </a:r>
          </a:p>
          <a:p>
            <a:pPr lvl="1" indent="-342900"/>
            <a:r>
              <a:rPr lang="en-US" dirty="0" smtClean="0">
                <a:latin typeface="Arial Narrow" pitchFamily="1" charset="0"/>
                <a:ea typeface="ＭＳ Ｐゴシック" pitchFamily="1" charset="-128"/>
              </a:rPr>
              <a:t>Are ICUs able to implement the action plan?</a:t>
            </a:r>
          </a:p>
          <a:p>
            <a:pPr marL="342900" indent="-342900"/>
            <a:endParaRPr lang="en-US" dirty="0" smtClean="0">
              <a:latin typeface="Arial Narrow" pitchFamily="1" charset="0"/>
              <a:ea typeface="ＭＳ Ｐゴシック" pitchFamily="1" charset="-128"/>
            </a:endParaRPr>
          </a:p>
          <a:p>
            <a:pPr marL="342900" indent="-342900"/>
            <a:endParaRPr lang="en-US" dirty="0" smtClean="0">
              <a:latin typeface="Arial Narrow" pitchFamily="1" charset="0"/>
              <a:ea typeface="ＭＳ Ｐゴシック" pitchFamily="1" charset="-128"/>
            </a:endParaRPr>
          </a:p>
          <a:p>
            <a:pPr marL="342900" indent="-342900"/>
            <a:endParaRPr lang="en-CA" dirty="0">
              <a:latin typeface="Arial Narrow" pitchFamily="1" charset="0"/>
            </a:endParaRPr>
          </a:p>
        </p:txBody>
      </p:sp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15875" y="339410"/>
            <a:ext cx="8913813" cy="139228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CA" sz="2400" dirty="0" err="1" smtClean="0"/>
              <a:t>PERFormance</a:t>
            </a:r>
            <a:r>
              <a:rPr lang="en-CA" sz="2400" dirty="0" smtClean="0"/>
              <a:t> Enhancement of the Canadian nutrition guidelines through a Tailored Implementation Strategy: The PERFECTIS Study</a:t>
            </a:r>
            <a:br>
              <a:rPr lang="en-CA" sz="2400" dirty="0" smtClean="0"/>
            </a:br>
            <a:endParaRPr lang="en-CA" sz="2400" dirty="0">
              <a:cs typeface="+mj-cs"/>
            </a:endParaRPr>
          </a:p>
        </p:txBody>
      </p:sp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9833" y="1475239"/>
            <a:ext cx="190817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457200" y="4419600"/>
            <a:ext cx="1828800" cy="1385888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Arial Narrow" charset="0"/>
              </a:rPr>
              <a:t>Nutrition Practice Audit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Arial Narrow" charset="0"/>
              </a:rPr>
              <a:t>Barriers Assessment</a:t>
            </a:r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5943600" y="3048000"/>
            <a:ext cx="1905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 Narrow" charset="0"/>
              </a:rPr>
              <a:t>12 months</a:t>
            </a:r>
          </a:p>
        </p:txBody>
      </p:sp>
      <p:sp>
        <p:nvSpPr>
          <p:cNvPr id="38916" name="Line 10"/>
          <p:cNvSpPr>
            <a:spLocks noChangeShapeType="1"/>
          </p:cNvSpPr>
          <p:nvPr/>
        </p:nvSpPr>
        <p:spPr bwMode="auto">
          <a:xfrm>
            <a:off x="2133600" y="3581400"/>
            <a:ext cx="5429250" cy="46038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7" name="AutoShape 11"/>
          <p:cNvSpPr>
            <a:spLocks noChangeArrowheads="1"/>
          </p:cNvSpPr>
          <p:nvPr/>
        </p:nvSpPr>
        <p:spPr bwMode="auto">
          <a:xfrm>
            <a:off x="457200" y="3276600"/>
            <a:ext cx="1643063" cy="642938"/>
          </a:xfrm>
          <a:prstGeom prst="flowChartAlternateProcess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2"/>
                </a:solidFill>
                <a:latin typeface="Tahoma" charset="0"/>
              </a:rPr>
              <a:t>Screening</a:t>
            </a:r>
          </a:p>
        </p:txBody>
      </p:sp>
      <p:sp>
        <p:nvSpPr>
          <p:cNvPr id="38918" name="AutoShape 12"/>
          <p:cNvSpPr>
            <a:spLocks noChangeArrowheads="1"/>
          </p:cNvSpPr>
          <p:nvPr/>
        </p:nvSpPr>
        <p:spPr bwMode="auto">
          <a:xfrm>
            <a:off x="3143250" y="2928938"/>
            <a:ext cx="1828800" cy="1119187"/>
          </a:xfrm>
          <a:prstGeom prst="flowChartAlternateProcess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2"/>
                </a:solidFill>
                <a:latin typeface="Tahoma" charset="0"/>
              </a:rPr>
              <a:t>Tailored</a:t>
            </a:r>
          </a:p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2"/>
                </a:solidFill>
                <a:latin typeface="Tahoma" charset="0"/>
              </a:rPr>
              <a:t>Action Plan</a:t>
            </a:r>
          </a:p>
        </p:txBody>
      </p:sp>
      <p:sp>
        <p:nvSpPr>
          <p:cNvPr id="38919" name="TextBox 20"/>
          <p:cNvSpPr txBox="1">
            <a:spLocks noChangeArrowheads="1"/>
          </p:cNvSpPr>
          <p:nvPr/>
        </p:nvSpPr>
        <p:spPr bwMode="auto">
          <a:xfrm>
            <a:off x="571500" y="2278325"/>
            <a:ext cx="5957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CA" sz="2400" b="1" dirty="0">
                <a:latin typeface="Arial Narrow" charset="0"/>
              </a:rPr>
              <a:t>7 Study ICUs from 5 Hospitals in Canada and US</a:t>
            </a:r>
          </a:p>
        </p:txBody>
      </p:sp>
      <p:sp>
        <p:nvSpPr>
          <p:cNvPr id="38920" name="TextBox 22"/>
          <p:cNvSpPr txBox="1">
            <a:spLocks noChangeArrowheads="1"/>
          </p:cNvSpPr>
          <p:nvPr/>
        </p:nvSpPr>
        <p:spPr bwMode="auto">
          <a:xfrm>
            <a:off x="2514600" y="4572000"/>
            <a:ext cx="33670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CA"/>
              <a:t>Identify guideline-practice gaps</a:t>
            </a:r>
          </a:p>
          <a:p>
            <a:endParaRPr lang="en-CA"/>
          </a:p>
          <a:p>
            <a:r>
              <a:rPr lang="en-CA"/>
              <a:t>Identify barriers to change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286000" y="4800600"/>
            <a:ext cx="2286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362200" y="5334000"/>
            <a:ext cx="2286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 flipH="1" flipV="1">
            <a:off x="3811588" y="4332287"/>
            <a:ext cx="38100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4" name="Text Box 5"/>
          <p:cNvSpPr txBox="1">
            <a:spLocks noChangeArrowheads="1"/>
          </p:cNvSpPr>
          <p:nvPr/>
        </p:nvSpPr>
        <p:spPr bwMode="auto">
          <a:xfrm>
            <a:off x="2071688" y="3124200"/>
            <a:ext cx="1905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 Narrow" charset="0"/>
              </a:rPr>
              <a:t>3 months</a:t>
            </a:r>
          </a:p>
        </p:txBody>
      </p:sp>
      <p:sp>
        <p:nvSpPr>
          <p:cNvPr id="38925" name="AutoShape 11"/>
          <p:cNvSpPr>
            <a:spLocks noChangeArrowheads="1"/>
          </p:cNvSpPr>
          <p:nvPr/>
        </p:nvSpPr>
        <p:spPr bwMode="auto">
          <a:xfrm>
            <a:off x="7286625" y="3276600"/>
            <a:ext cx="1643063" cy="642938"/>
          </a:xfrm>
          <a:prstGeom prst="flowChartAlternateProcess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2"/>
                </a:solidFill>
                <a:latin typeface="Tahoma" charset="0"/>
              </a:rPr>
              <a:t>Evaluation</a:t>
            </a:r>
          </a:p>
        </p:txBody>
      </p:sp>
      <p:sp>
        <p:nvSpPr>
          <p:cNvPr id="38927" name="Text Box 4"/>
          <p:cNvSpPr txBox="1">
            <a:spLocks noChangeArrowheads="1"/>
          </p:cNvSpPr>
          <p:nvPr/>
        </p:nvSpPr>
        <p:spPr bwMode="auto">
          <a:xfrm>
            <a:off x="6929438" y="4400550"/>
            <a:ext cx="1828800" cy="1385888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Arial Narrow" charset="0"/>
              </a:rPr>
              <a:t>Nutrition Practice Audit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Arial Narrow" charset="0"/>
              </a:rPr>
              <a:t>Barriers Assessment</a:t>
            </a:r>
          </a:p>
        </p:txBody>
      </p:sp>
      <p:sp>
        <p:nvSpPr>
          <p:cNvPr id="17" name="Title 5"/>
          <p:cNvSpPr>
            <a:spLocks noGrp="1"/>
          </p:cNvSpPr>
          <p:nvPr>
            <p:ph type="title"/>
          </p:nvPr>
        </p:nvSpPr>
        <p:spPr>
          <a:xfrm>
            <a:off x="15875" y="339410"/>
            <a:ext cx="8913813" cy="139228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CA" sz="2400" dirty="0" err="1" smtClean="0"/>
              <a:t>PERFormance</a:t>
            </a:r>
            <a:r>
              <a:rPr lang="en-CA" sz="2400" dirty="0" smtClean="0"/>
              <a:t> Enhancement of the Canadian nutrition guidelines through a Tailored Implementation Strategy: The PERFECTIS Study</a:t>
            </a:r>
            <a:br>
              <a:rPr lang="en-CA" sz="2400" dirty="0" smtClean="0"/>
            </a:br>
            <a:endParaRPr lang="en-CA" sz="2400" dirty="0">
              <a:cs typeface="+mj-cs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038" y="1436950"/>
            <a:ext cx="190817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338" y="0"/>
            <a:ext cx="190817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3194" name="Group 250"/>
          <p:cNvGraphicFramePr>
            <a:graphicFrameLocks noGrp="1"/>
          </p:cNvGraphicFramePr>
          <p:nvPr/>
        </p:nvGraphicFramePr>
        <p:xfrm>
          <a:off x="755650" y="1730396"/>
          <a:ext cx="7129463" cy="5084763"/>
        </p:xfrm>
        <a:graphic>
          <a:graphicData uri="http://schemas.openxmlformats.org/drawingml/2006/table">
            <a:tbl>
              <a:tblPr/>
              <a:tblGrid>
                <a:gridCol w="863600"/>
                <a:gridCol w="1211263"/>
                <a:gridCol w="1538287"/>
                <a:gridCol w="1211263"/>
                <a:gridCol w="1320800"/>
                <a:gridCol w="984250"/>
              </a:tblGrid>
              <a:tr h="11477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ICU #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Country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Hospital Type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Hospital Size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ICU Structure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ICU Size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Canada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Teaching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650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Closed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Canada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Teaching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933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Closed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25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USA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Non-Teaching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261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Closed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27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4-6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USA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Teaching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600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Open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10-12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7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Canada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Non-Teaching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400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Open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Cambria" charset="0"/>
                        </a:rPr>
                        <a:t>13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0" y="841375"/>
            <a:ext cx="8889468" cy="914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CA" dirty="0" smtClean="0">
                <a:cs typeface="+mj-cs"/>
              </a:rPr>
              <a:t>Participating ICUs (</a:t>
            </a:r>
            <a:r>
              <a:rPr lang="en-CA" dirty="0" err="1" smtClean="0">
                <a:cs typeface="+mj-cs"/>
              </a:rPr>
              <a:t>n</a:t>
            </a:r>
            <a:r>
              <a:rPr lang="en-CA" dirty="0" smtClean="0">
                <a:cs typeface="+mj-cs"/>
              </a:rPr>
              <a:t>=7)</a:t>
            </a:r>
            <a:endParaRPr lang="en-CA" dirty="0"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/>
          </p:cNvSpPr>
          <p:nvPr>
            <p:ph type="body" idx="4294967295"/>
          </p:nvPr>
        </p:nvSpPr>
        <p:spPr>
          <a:xfrm>
            <a:off x="764100" y="1182439"/>
            <a:ext cx="7610476" cy="3670767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eriod"/>
            </a:pPr>
            <a:endParaRPr lang="en-CA" dirty="0" smtClean="0"/>
          </a:p>
          <a:p>
            <a:pPr marL="457200" lvl="0" indent="-457200">
              <a:buNone/>
            </a:pPr>
            <a:endParaRPr lang="en-CA" dirty="0" smtClean="0"/>
          </a:p>
          <a:p>
            <a:pPr marL="457200" lvl="0" indent="-457200">
              <a:buNone/>
            </a:pPr>
            <a:r>
              <a:rPr lang="en-CA" dirty="0" smtClean="0"/>
              <a:t>Identify evidence-practice gap to target for change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1988" name="Rectangle 136"/>
          <p:cNvSpPr>
            <a:spLocks noChangeArrowheads="1"/>
          </p:cNvSpPr>
          <p:nvPr/>
        </p:nvSpPr>
        <p:spPr bwMode="auto">
          <a:xfrm>
            <a:off x="0" y="50815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1989" name="Picture 1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338" y="0"/>
            <a:ext cx="190817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0" y="543558"/>
            <a:ext cx="8889468" cy="146005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CA" dirty="0" smtClean="0">
                <a:cs typeface="+mj-cs"/>
              </a:rPr>
              <a:t>Tailored Action Plan Development: Step 1</a:t>
            </a:r>
            <a:endParaRPr lang="en-CA" dirty="0">
              <a:cs typeface="+mj-cs"/>
            </a:endParaRPr>
          </a:p>
        </p:txBody>
      </p:sp>
      <p:graphicFrame>
        <p:nvGraphicFramePr>
          <p:cNvPr id="323586" name="Object 2"/>
          <p:cNvGraphicFramePr>
            <a:graphicFrameLocks noChangeAspect="1"/>
          </p:cNvGraphicFramePr>
          <p:nvPr/>
        </p:nvGraphicFramePr>
        <p:xfrm>
          <a:off x="115451" y="3024406"/>
          <a:ext cx="8951913" cy="3657600"/>
        </p:xfrm>
        <a:graphic>
          <a:graphicData uri="http://schemas.openxmlformats.org/presentationml/2006/ole">
            <p:oleObj spid="_x0000_s323586" name="Document" r:id="rId4" imgW="5626100" imgH="22987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1988" name="Rectangle 136"/>
          <p:cNvSpPr>
            <a:spLocks noChangeArrowheads="1"/>
          </p:cNvSpPr>
          <p:nvPr/>
        </p:nvSpPr>
        <p:spPr bwMode="auto">
          <a:xfrm>
            <a:off x="0" y="50815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1989" name="Picture 1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338" y="0"/>
            <a:ext cx="190817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24541" y="1500188"/>
          <a:ext cx="6929437" cy="5192077"/>
        </p:xfrm>
        <a:graphic>
          <a:graphicData uri="http://schemas.openxmlformats.org/drawingml/2006/table">
            <a:tbl>
              <a:tblPr/>
              <a:tblGrid>
                <a:gridCol w="1230312"/>
                <a:gridCol w="1231900"/>
                <a:gridCol w="1230313"/>
                <a:gridCol w="1166812"/>
                <a:gridCol w="1035050"/>
                <a:gridCol w="1035050"/>
              </a:tblGrid>
              <a:tr h="481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mbria" charset="0"/>
                          <a:cs typeface="Times New Roman" charset="0"/>
                        </a:rPr>
                        <a:t>Prioritized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mbria" charset="0"/>
                          <a:cs typeface="Times New Roman" charset="0"/>
                        </a:rPr>
                        <a:t>Barrier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pct20">
                      <a:fgClr>
                        <a:srgbClr val="FFFFFF"/>
                      </a:fgClr>
                      <a:bgClr>
                        <a:srgbClr val="CCCCCC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mbria" charset="0"/>
                          <a:cs typeface="Times New Roman" charset="0"/>
                        </a:rPr>
                        <a:t>Potential Action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pct20">
                      <a:fgClr>
                        <a:srgbClr val="FFFFFF"/>
                      </a:fgClr>
                      <a:bgClr>
                        <a:srgbClr val="CCCCCC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mbria" charset="0"/>
                          <a:cs typeface="Times New Roman" charset="0"/>
                        </a:rPr>
                        <a:t>Feasibility Score+</a:t>
                      </a:r>
                      <a:endParaRPr kumimoji="0" lang="en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pct20">
                      <a:fgClr>
                        <a:srgbClr val="FFFFFF"/>
                      </a:fgClr>
                      <a:bgClr>
                        <a:srgbClr val="CCCCCC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mbria" charset="0"/>
                          <a:cs typeface="Times New Roman" charset="0"/>
                        </a:rPr>
                        <a:t>Impact Score*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pct20">
                      <a:fgClr>
                        <a:srgbClr val="FFFFFF"/>
                      </a:fgClr>
                      <a:bgClr>
                        <a:srgbClr val="CCCCCC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mbria" charset="0"/>
                          <a:cs typeface="Times New Roman" charset="0"/>
                        </a:rPr>
                        <a:t>Priority score #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pct20">
                      <a:fgClr>
                        <a:srgbClr val="FFFFFF"/>
                      </a:fgClr>
                      <a:bgClr>
                        <a:srgbClr val="CCCCCC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mbria" charset="0"/>
                          <a:cs typeface="Times New Roman" charset="0"/>
                        </a:rPr>
                        <a:t>Select for Action</a:t>
                      </a:r>
                      <a:endParaRPr kumimoji="0" lang="en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pct20">
                      <a:fgClr>
                        <a:srgbClr val="FFFFFF"/>
                      </a:fgClr>
                      <a:bgClr>
                        <a:srgbClr val="CCCCCC"/>
                      </a:bgClr>
                    </a:pattFill>
                  </a:tcPr>
                </a:tc>
              </a:tr>
              <a:tr h="48101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mbria" charset="0"/>
                          <a:cs typeface="Times New Roman" charset="0"/>
                        </a:rPr>
                        <a:t>e.g. Delay in physicians ordering EN</a:t>
                      </a: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mbria" charset="0"/>
                          <a:cs typeface="Times New Roman" charset="0"/>
                        </a:rPr>
                        <a:t>Educational sessions</a:t>
                      </a: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mbria" charset="0"/>
                          <a:cs typeface="Times New Roman" charset="0"/>
                        </a:rPr>
                        <a:t>4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mbria" charset="0"/>
                          <a:cs typeface="Times New Roman" charset="0"/>
                        </a:rPr>
                        <a:t>2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mbria" charset="0"/>
                          <a:cs typeface="Times New Roman" charset="0"/>
                        </a:rPr>
                        <a:t>8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mbria" charset="0"/>
                          <a:cs typeface="Times New Roman" charset="0"/>
                        </a:rPr>
                        <a:t>Yes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2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mbria" charset="0"/>
                          <a:cs typeface="Times New Roman" charset="0"/>
                        </a:rPr>
                        <a:t>Add initiation of EN to the daily rounds checklist</a:t>
                      </a:r>
                      <a:endParaRPr kumimoji="0" lang="en-C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mbria" charset="0"/>
                          <a:cs typeface="Times New Roman" charset="0"/>
                        </a:rPr>
                        <a:t>2</a:t>
                      </a:r>
                      <a:endParaRPr kumimoji="0" lang="en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mbria" charset="0"/>
                          <a:cs typeface="Times New Roman" charset="0"/>
                        </a:rPr>
                        <a:t>4</a:t>
                      </a:r>
                      <a:endParaRPr kumimoji="0" lang="en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mbria" charset="0"/>
                          <a:cs typeface="Times New Roman" charset="0"/>
                        </a:rPr>
                        <a:t>8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mbria" charset="0"/>
                          <a:cs typeface="Times New Roman" charset="0"/>
                        </a:rPr>
                        <a:t>Yes</a:t>
                      </a:r>
                      <a:endParaRPr kumimoji="0" lang="en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3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mbria" charset="0"/>
                          <a:cs typeface="Times New Roman" charset="0"/>
                        </a:rPr>
                        <a:t>Implement a pre-printed order form instead of writing in chart</a:t>
                      </a: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mbria" charset="0"/>
                          <a:cs typeface="Times New Roman" charset="0"/>
                        </a:rPr>
                        <a:t>2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mbria" charset="0"/>
                          <a:cs typeface="Times New Roman" charset="0"/>
                        </a:rPr>
                        <a:t>3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mbria" charset="0"/>
                          <a:cs typeface="Times New Roman" charset="0"/>
                        </a:rPr>
                        <a:t>6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mbria" charset="0"/>
                          <a:cs typeface="Times New Roman" charset="0"/>
                        </a:rPr>
                        <a:t>No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0" y="543559"/>
            <a:ext cx="8889468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CA" dirty="0" smtClean="0">
                <a:cs typeface="+mj-cs"/>
              </a:rPr>
              <a:t>Tailored Action Plan Development: Step 2</a:t>
            </a:r>
            <a:endParaRPr lang="en-CA" dirty="0"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4541" y="5280312"/>
            <a:ext cx="8293106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CA" dirty="0" smtClean="0"/>
              <a:t>Brainstorm and identify potential change strategies to overcome barriers</a:t>
            </a:r>
            <a:endParaRPr lang="en-CA" dirty="0" smtClean="0"/>
          </a:p>
          <a:p>
            <a:pPr marL="914400" lvl="1" indent="-457200">
              <a:buFont typeface="Arial"/>
              <a:buChar char="•"/>
            </a:pPr>
            <a:r>
              <a:rPr lang="en-CA" dirty="0" smtClean="0"/>
              <a:t>Feasibility </a:t>
            </a:r>
            <a:r>
              <a:rPr lang="en-CA" dirty="0" smtClean="0"/>
              <a:t>and impact in local context</a:t>
            </a:r>
          </a:p>
          <a:p>
            <a:pPr marL="914400" lvl="1" indent="-457200">
              <a:buFont typeface="Arial"/>
              <a:buChar char="•"/>
            </a:pPr>
            <a:r>
              <a:rPr lang="en-CA" dirty="0" smtClean="0"/>
              <a:t>Potential </a:t>
            </a:r>
            <a:r>
              <a:rPr lang="en-CA" dirty="0" smtClean="0"/>
              <a:t>for success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/>
          </p:cNvSpPr>
          <p:nvPr>
            <p:ph type="body" idx="4294967295"/>
          </p:nvPr>
        </p:nvSpPr>
        <p:spPr>
          <a:xfrm>
            <a:off x="604844" y="4226203"/>
            <a:ext cx="7610476" cy="3670767"/>
          </a:xfrm>
        </p:spPr>
        <p:txBody>
          <a:bodyPr>
            <a:noAutofit/>
          </a:bodyPr>
          <a:lstStyle/>
          <a:p>
            <a:pPr marL="457200" indent="-457200"/>
            <a:endParaRPr lang="en-CA" dirty="0" smtClean="0"/>
          </a:p>
          <a:p>
            <a:pPr marL="457200" indent="-457200"/>
            <a:r>
              <a:rPr lang="en-CA" dirty="0" smtClean="0"/>
              <a:t>Identify </a:t>
            </a:r>
            <a:r>
              <a:rPr lang="en-CA" dirty="0" smtClean="0"/>
              <a:t>team member to lead the change</a:t>
            </a:r>
            <a:endParaRPr lang="en-US" dirty="0" smtClean="0"/>
          </a:p>
          <a:p>
            <a:pPr marL="457200" indent="-457200"/>
            <a:r>
              <a:rPr lang="en-CA" dirty="0" smtClean="0"/>
              <a:t>Agree on how change/adherence will be measured</a:t>
            </a:r>
            <a:endParaRPr lang="en-US" dirty="0" smtClean="0"/>
          </a:p>
          <a:p>
            <a:pPr marL="457200" indent="-457200"/>
            <a:r>
              <a:rPr lang="en-CA" dirty="0" smtClean="0"/>
              <a:t>Agree on timeline for implementation and reassessment</a:t>
            </a:r>
            <a:endParaRPr lang="en-US" dirty="0" smtClean="0"/>
          </a:p>
          <a:p>
            <a:pPr marL="457200" indent="-457200"/>
            <a:endParaRPr lang="en-US" dirty="0"/>
          </a:p>
        </p:txBody>
      </p:sp>
      <p:sp>
        <p:nvSpPr>
          <p:cNvPr id="41988" name="Rectangle 136"/>
          <p:cNvSpPr>
            <a:spLocks noChangeArrowheads="1"/>
          </p:cNvSpPr>
          <p:nvPr/>
        </p:nvSpPr>
        <p:spPr bwMode="auto">
          <a:xfrm>
            <a:off x="0" y="50815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1989" name="Picture 1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338" y="0"/>
            <a:ext cx="190817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0" y="543559"/>
            <a:ext cx="8889468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CA" dirty="0" smtClean="0">
                <a:cs typeface="+mj-cs"/>
              </a:rPr>
              <a:t>Tailored Action Plan Development:</a:t>
            </a:r>
            <a:br>
              <a:rPr lang="en-CA" dirty="0" smtClean="0">
                <a:cs typeface="+mj-cs"/>
              </a:rPr>
            </a:br>
            <a:r>
              <a:rPr lang="en-CA" dirty="0" smtClean="0"/>
              <a:t>Step 3</a:t>
            </a:r>
            <a:endParaRPr lang="en-CA" dirty="0">
              <a:cs typeface="+mj-cs"/>
            </a:endParaRPr>
          </a:p>
        </p:txBody>
      </p:sp>
      <p:graphicFrame>
        <p:nvGraphicFramePr>
          <p:cNvPr id="382978" name="Object 2"/>
          <p:cNvGraphicFramePr>
            <a:graphicFrameLocks noChangeAspect="1"/>
          </p:cNvGraphicFramePr>
          <p:nvPr/>
        </p:nvGraphicFramePr>
        <p:xfrm>
          <a:off x="0" y="1791985"/>
          <a:ext cx="9017000" cy="2971800"/>
        </p:xfrm>
        <a:graphic>
          <a:graphicData uri="http://schemas.openxmlformats.org/presentationml/2006/ole">
            <p:oleObj spid="_x0000_s382978" name="Document" r:id="rId4" imgW="5626100" imgH="18542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1375"/>
            <a:ext cx="8913813" cy="9144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cs typeface="Arial Black"/>
              </a:rPr>
              <a:t>Action Plan Example</a:t>
            </a:r>
            <a:endParaRPr lang="en-US" dirty="0">
              <a:ea typeface="+mj-ea"/>
              <a:cs typeface="Arial Black"/>
            </a:endParaRPr>
          </a:p>
        </p:txBody>
      </p:sp>
      <p:sp>
        <p:nvSpPr>
          <p:cNvPr id="4710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B3F3DC0-CE5A-6C41-AE9B-A1E5FBB2DF6A}" type="slidenum">
              <a:rPr lang="en-CA" smtClean="0">
                <a:latin typeface="Century Schoolbook" pitchFamily="1" charset="0"/>
                <a:ea typeface="Arial" pitchFamily="1" charset="0"/>
                <a:cs typeface="Arial" pitchFamily="1" charset="0"/>
              </a:rPr>
              <a:pPr/>
              <a:t>49</a:t>
            </a:fld>
            <a:endParaRPr lang="en-CA" smtClean="0">
              <a:latin typeface="Century Schoolbook" pitchFamily="1" charset="0"/>
              <a:ea typeface="Arial" pitchFamily="1" charset="0"/>
              <a:cs typeface="Arial" pitchFamily="1" charset="0"/>
            </a:endParaRPr>
          </a:p>
        </p:txBody>
      </p:sp>
      <p:pic>
        <p:nvPicPr>
          <p:cNvPr id="471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0"/>
            <a:ext cx="190817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54582" y="1782385"/>
            <a:ext cx="12685132" cy="82068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Evidence-Practice Gap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4305" y="1890469"/>
            <a:ext cx="7124700" cy="495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5625" y="4140200"/>
            <a:ext cx="236537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Clinical Trials</a:t>
            </a:r>
            <a:endParaRPr lang="en-US" dirty="0" smtClean="0">
              <a:latin typeface="Calibri" charset="0"/>
            </a:endParaRPr>
          </a:p>
          <a:p>
            <a:endParaRPr lang="en-US" dirty="0" smtClean="0">
              <a:latin typeface="Calibri" charset="0"/>
            </a:endParaRPr>
          </a:p>
          <a:p>
            <a:r>
              <a:rPr lang="en-US" dirty="0" smtClean="0">
                <a:latin typeface="Calibri" charset="0"/>
              </a:rPr>
              <a:t>Guideline</a:t>
            </a:r>
          </a:p>
          <a:p>
            <a:r>
              <a:rPr lang="en-US" dirty="0" smtClean="0">
                <a:latin typeface="Calibri" charset="0"/>
              </a:rPr>
              <a:t>Recommendations</a:t>
            </a:r>
            <a:endParaRPr lang="en-US" dirty="0">
              <a:latin typeface="Calibri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097713" y="3956050"/>
            <a:ext cx="137050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Suboptimal</a:t>
            </a:r>
          </a:p>
          <a:p>
            <a:r>
              <a:rPr lang="en-US" dirty="0" smtClean="0">
                <a:latin typeface="Calibri" charset="0"/>
              </a:rPr>
              <a:t>Practice</a:t>
            </a:r>
          </a:p>
          <a:p>
            <a:endParaRPr lang="en-US" dirty="0" smtClean="0">
              <a:latin typeface="Calibri" charset="0"/>
            </a:endParaRPr>
          </a:p>
          <a:p>
            <a:r>
              <a:rPr lang="en-US" dirty="0" smtClean="0">
                <a:latin typeface="Calibri" charset="0"/>
              </a:rPr>
              <a:t>Iatrogenic</a:t>
            </a:r>
          </a:p>
          <a:p>
            <a:r>
              <a:rPr lang="en-US" dirty="0" smtClean="0">
                <a:latin typeface="Calibri" charset="0"/>
              </a:rPr>
              <a:t>Malnutrition</a:t>
            </a:r>
            <a:endParaRPr lang="en-US" dirty="0" smtClean="0">
              <a:latin typeface="Calibri" charset="0"/>
            </a:endParaRPr>
          </a:p>
          <a:p>
            <a:endParaRPr lang="en-US" dirty="0">
              <a:latin typeface="Calibri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3459"/>
            <a:ext cx="2590800" cy="531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1375"/>
            <a:ext cx="8913813" cy="9144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  <a:cs typeface="Arial Black"/>
              </a:rPr>
              <a:t>Monthly Progress Report</a:t>
            </a:r>
            <a:endParaRPr lang="en-US" dirty="0">
              <a:ea typeface="+mj-ea"/>
              <a:cs typeface="Arial Black"/>
            </a:endParaRPr>
          </a:p>
        </p:txBody>
      </p:sp>
      <p:sp>
        <p:nvSpPr>
          <p:cNvPr id="4710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B3F3DC0-CE5A-6C41-AE9B-A1E5FBB2DF6A}" type="slidenum">
              <a:rPr lang="en-CA" smtClean="0">
                <a:latin typeface="Century Schoolbook" pitchFamily="1" charset="0"/>
                <a:ea typeface="Arial" pitchFamily="1" charset="0"/>
                <a:cs typeface="Arial" pitchFamily="1" charset="0"/>
              </a:rPr>
              <a:pPr/>
              <a:t>50</a:t>
            </a:fld>
            <a:endParaRPr lang="en-CA" smtClean="0">
              <a:latin typeface="Century Schoolbook" pitchFamily="1" charset="0"/>
              <a:ea typeface="Arial" pitchFamily="1" charset="0"/>
              <a:cs typeface="Arial" pitchFamily="1" charset="0"/>
            </a:endParaRPr>
          </a:p>
        </p:txBody>
      </p:sp>
      <p:pic>
        <p:nvPicPr>
          <p:cNvPr id="471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338" y="0"/>
            <a:ext cx="190817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76200" y="1841964"/>
          <a:ext cx="8970963" cy="2955925"/>
        </p:xfrm>
        <a:graphic>
          <a:graphicData uri="http://schemas.openxmlformats.org/presentationml/2006/ole">
            <p:oleObj spid="_x0000_s384002" name="Document" r:id="rId4" imgW="5626100" imgH="1854200" progId="Word.Document.12">
              <p:link updateAutomatic="1"/>
            </p:oleObj>
          </a:graphicData>
        </a:graphic>
      </p:graphicFrame>
      <p:graphicFrame>
        <p:nvGraphicFramePr>
          <p:cNvPr id="47107" name="Object 3"/>
          <p:cNvGraphicFramePr>
            <a:graphicFrameLocks noChangeAspect="1"/>
          </p:cNvGraphicFramePr>
          <p:nvPr/>
        </p:nvGraphicFramePr>
        <p:xfrm>
          <a:off x="466725" y="4726615"/>
          <a:ext cx="8067675" cy="2362200"/>
        </p:xfrm>
        <a:graphic>
          <a:graphicData uri="http://schemas.openxmlformats.org/presentationml/2006/ole">
            <p:oleObj spid="_x0000_s384003" name="Document" r:id="rId5" imgW="5638800" imgH="16510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1676"/>
            <a:ext cx="8913813" cy="914400"/>
          </a:xfrm>
        </p:spPr>
        <p:txBody>
          <a:bodyPr/>
          <a:lstStyle/>
          <a:p>
            <a:r>
              <a:rPr lang="en-US" dirty="0" smtClean="0"/>
              <a:t>PERFECTIS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476" y="1523668"/>
            <a:ext cx="7610476" cy="5034613"/>
          </a:xfrm>
        </p:spPr>
        <p:txBody>
          <a:bodyPr>
            <a:noAutofit/>
          </a:bodyPr>
          <a:lstStyle/>
          <a:p>
            <a:pPr marL="342900" lvl="1" indent="-342900">
              <a:spcBef>
                <a:spcPts val="2000"/>
              </a:spcBef>
              <a:buClr>
                <a:schemeClr val="accent1"/>
              </a:buClr>
            </a:pPr>
            <a:r>
              <a:rPr lang="en-US" sz="2000" dirty="0" smtClean="0">
                <a:solidFill>
                  <a:schemeClr val="tx2"/>
                </a:solidFill>
                <a:ea typeface="ＭＳ Ｐゴシック" pitchFamily="1" charset="-128"/>
              </a:rPr>
              <a:t>Do barriers to </a:t>
            </a:r>
            <a:r>
              <a:rPr lang="en-US" sz="2000" dirty="0" err="1" smtClean="0">
                <a:solidFill>
                  <a:schemeClr val="tx2"/>
                </a:solidFill>
                <a:ea typeface="ＭＳ Ｐゴシック" pitchFamily="1" charset="-128"/>
              </a:rPr>
              <a:t>enterally</a:t>
            </a:r>
            <a:r>
              <a:rPr lang="en-US" sz="2000" dirty="0" smtClean="0">
                <a:solidFill>
                  <a:schemeClr val="tx2"/>
                </a:solidFill>
                <a:ea typeface="ＭＳ Ｐゴシック" pitchFamily="1" charset="-128"/>
              </a:rPr>
              <a:t> feeding patients differ across ICUs?</a:t>
            </a:r>
            <a:endParaRPr lang="en-US" sz="2000" dirty="0" smtClean="0">
              <a:solidFill>
                <a:schemeClr val="tx2"/>
              </a:solidFill>
              <a:ea typeface="ＭＳ Ｐゴシック" pitchFamily="1" charset="-128"/>
            </a:endParaRPr>
          </a:p>
          <a:p>
            <a:pPr lvl="1"/>
            <a:r>
              <a:rPr lang="en-US" dirty="0" smtClean="0"/>
              <a:t>Yes, significant differences in barriers related to delivery of EN (</a:t>
            </a:r>
            <a:r>
              <a:rPr lang="en-US" dirty="0" err="1" smtClean="0"/>
              <a:t>p</a:t>
            </a:r>
            <a:r>
              <a:rPr lang="en-US" dirty="0" smtClean="0"/>
              <a:t> = 0.02) and ICU resources (</a:t>
            </a:r>
            <a:r>
              <a:rPr lang="en-US" dirty="0" err="1" smtClean="0"/>
              <a:t>p</a:t>
            </a:r>
            <a:r>
              <a:rPr lang="en-US" dirty="0" smtClean="0"/>
              <a:t>&lt;0.01)</a:t>
            </a:r>
          </a:p>
          <a:p>
            <a:pPr marL="342900" lvl="1" indent="-342900">
              <a:spcBef>
                <a:spcPts val="2000"/>
              </a:spcBef>
              <a:buClr>
                <a:schemeClr val="accent1"/>
              </a:buClr>
            </a:pPr>
            <a:r>
              <a:rPr lang="en-US" sz="2000" dirty="0" smtClean="0">
                <a:solidFill>
                  <a:srgbClr val="09213B"/>
                </a:solidFill>
                <a:ea typeface="ＭＳ Ｐゴシック" pitchFamily="1" charset="-128"/>
              </a:rPr>
              <a:t>Does each individual ICU require a unique action plan?</a:t>
            </a:r>
            <a:endParaRPr lang="en-US" sz="2000" dirty="0" smtClean="0">
              <a:solidFill>
                <a:srgbClr val="09213B"/>
              </a:solidFill>
              <a:ea typeface="ＭＳ Ｐゴシック" pitchFamily="1" charset="-128"/>
            </a:endParaRPr>
          </a:p>
          <a:p>
            <a:pPr lvl="1"/>
            <a:r>
              <a:rPr lang="en-US" dirty="0" smtClean="0"/>
              <a:t>Yes, action plans differed across sites</a:t>
            </a:r>
          </a:p>
          <a:p>
            <a:pPr lvl="1"/>
            <a:r>
              <a:rPr lang="en-US" dirty="0" smtClean="0"/>
              <a:t>Some common elements but </a:t>
            </a:r>
            <a:r>
              <a:rPr lang="en-US" dirty="0" err="1" smtClean="0"/>
              <a:t>operationalized</a:t>
            </a:r>
            <a:r>
              <a:rPr lang="en-US" dirty="0" smtClean="0"/>
              <a:t> differently</a:t>
            </a:r>
          </a:p>
          <a:p>
            <a:pPr lvl="2"/>
            <a:r>
              <a:rPr lang="en-US" dirty="0" smtClean="0"/>
              <a:t>Feeding Protocol</a:t>
            </a:r>
          </a:p>
          <a:p>
            <a:pPr lvl="2"/>
            <a:r>
              <a:rPr lang="en-US" dirty="0" smtClean="0"/>
              <a:t>Education sessions</a:t>
            </a:r>
          </a:p>
          <a:p>
            <a:r>
              <a:rPr lang="en-US" dirty="0" smtClean="0">
                <a:solidFill>
                  <a:srgbClr val="09213B"/>
                </a:solidFill>
              </a:rPr>
              <a:t>Are ICUs able to implement the action plans</a:t>
            </a:r>
          </a:p>
          <a:p>
            <a:pPr lvl="1"/>
            <a:r>
              <a:rPr lang="en-US" dirty="0" smtClean="0"/>
              <a:t>Yes, no attrition</a:t>
            </a:r>
          </a:p>
          <a:p>
            <a:pPr lvl="1"/>
            <a:r>
              <a:rPr lang="en-US" dirty="0" smtClean="0"/>
              <a:t>I site (3 ICUs) unable to implement key elements of the action plan during the study period due to </a:t>
            </a:r>
            <a:r>
              <a:rPr lang="en-US" dirty="0" err="1" smtClean="0"/>
              <a:t>unmodifiable</a:t>
            </a:r>
            <a:r>
              <a:rPr lang="en-US" dirty="0" smtClean="0"/>
              <a:t> barriers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1676"/>
            <a:ext cx="8913813" cy="914400"/>
          </a:xfrm>
        </p:spPr>
        <p:txBody>
          <a:bodyPr/>
          <a:lstStyle/>
          <a:p>
            <a:r>
              <a:rPr lang="en-US" dirty="0" smtClean="0"/>
              <a:t>PERFECTIS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270000" y="1786154"/>
            <a:ext cx="6229120" cy="44801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5923" y="1436076"/>
            <a:ext cx="3828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Change in Nutritional Adequacy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725606" y="3809545"/>
            <a:ext cx="656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6.1%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725606" y="3164178"/>
            <a:ext cx="799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17.9%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725606" y="5167792"/>
            <a:ext cx="656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-1.6%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1676"/>
            <a:ext cx="8913813" cy="914400"/>
          </a:xfrm>
        </p:spPr>
        <p:txBody>
          <a:bodyPr/>
          <a:lstStyle/>
          <a:p>
            <a:r>
              <a:rPr lang="en-US" dirty="0" smtClean="0"/>
              <a:t>PERFECTIS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-879589" y="1638299"/>
            <a:ext cx="10023589" cy="4766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1676"/>
            <a:ext cx="8913813" cy="914400"/>
          </a:xfrm>
        </p:spPr>
        <p:txBody>
          <a:bodyPr/>
          <a:lstStyle/>
          <a:p>
            <a:r>
              <a:rPr lang="en-US" dirty="0" smtClean="0"/>
              <a:t>PERFECTIS</a:t>
            </a:r>
            <a:r>
              <a:rPr lang="en-US" dirty="0" smtClean="0"/>
              <a:t> </a:t>
            </a:r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1157" y="2058358"/>
            <a:ext cx="5235196" cy="3802869"/>
          </a:xfrm>
        </p:spPr>
        <p:txBody>
          <a:bodyPr/>
          <a:lstStyle/>
          <a:p>
            <a:r>
              <a:rPr lang="en-US" dirty="0" smtClean="0"/>
              <a:t>Support rationale for tailored approach to guideline implementation</a:t>
            </a:r>
          </a:p>
          <a:p>
            <a:r>
              <a:rPr lang="en-US" dirty="0" smtClean="0"/>
              <a:t>The development, implementation, and evaluation of tailored action plans is feasible in ICUs</a:t>
            </a:r>
          </a:p>
          <a:p>
            <a:r>
              <a:rPr lang="en-US" dirty="0" smtClean="0"/>
              <a:t>The effectiveness of tailored guideline implementation strategies in improving nutrition practice is to be determined</a:t>
            </a:r>
            <a:endParaRPr lang="en-US" dirty="0"/>
          </a:p>
        </p:txBody>
      </p:sp>
      <p:pic>
        <p:nvPicPr>
          <p:cNvPr id="5" name="Picture 4" descr="http://madaboutshanghai.blogs.com/mad_about_shanghai/images/tailo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7267" y="2368322"/>
            <a:ext cx="1842496" cy="313651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</a:t>
            </a:r>
            <a:r>
              <a:rPr lang="en-US" dirty="0" smtClean="0"/>
              <a:t> </a:t>
            </a:r>
            <a:r>
              <a:rPr lang="en-US" dirty="0" smtClean="0"/>
              <a:t>Assessment ….. Task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I</a:t>
            </a:r>
            <a:r>
              <a:rPr lang="en-US" dirty="0" smtClean="0"/>
              <a:t>dentify </a:t>
            </a:r>
            <a:r>
              <a:rPr lang="en-US" dirty="0" smtClean="0"/>
              <a:t>gaps between </a:t>
            </a:r>
            <a:r>
              <a:rPr lang="en-US" dirty="0" smtClean="0"/>
              <a:t>guideline </a:t>
            </a:r>
            <a:r>
              <a:rPr lang="en-US" dirty="0" smtClean="0"/>
              <a:t>recommendations and current nutrition practices </a:t>
            </a:r>
            <a:r>
              <a:rPr lang="en-US" dirty="0" smtClean="0"/>
              <a:t>in </a:t>
            </a:r>
            <a:r>
              <a:rPr lang="en-US" i="1" dirty="0" smtClean="0"/>
              <a:t>your</a:t>
            </a:r>
            <a:r>
              <a:rPr lang="en-US" dirty="0" smtClean="0"/>
              <a:t> ICU/hospital or new evidence that you wish to translate</a:t>
            </a:r>
          </a:p>
          <a:p>
            <a:pPr lvl="1"/>
            <a:endParaRPr lang="en-CA" dirty="0" smtClean="0"/>
          </a:p>
          <a:p>
            <a:pPr lvl="1"/>
            <a:r>
              <a:rPr lang="en-CA" dirty="0" smtClean="0"/>
              <a:t>Determine the barriers to changing practice in </a:t>
            </a:r>
            <a:r>
              <a:rPr lang="en-CA" i="1" dirty="0" smtClean="0"/>
              <a:t>your</a:t>
            </a:r>
            <a:r>
              <a:rPr lang="en-CA" dirty="0" smtClean="0"/>
              <a:t> ICU/hospital</a:t>
            </a:r>
          </a:p>
          <a:p>
            <a:pPr lvl="1"/>
            <a:endParaRPr lang="en-US" sz="2000" dirty="0" smtClean="0"/>
          </a:p>
          <a:p>
            <a:pPr lvl="1"/>
            <a:r>
              <a:rPr lang="en-US" dirty="0" smtClean="0"/>
              <a:t>List potential </a:t>
            </a:r>
            <a:r>
              <a:rPr lang="en-CA" dirty="0" smtClean="0"/>
              <a:t>strategies to implementation the change in practice in </a:t>
            </a:r>
            <a:r>
              <a:rPr lang="en-CA" i="1" dirty="0" smtClean="0"/>
              <a:t>your</a:t>
            </a:r>
            <a:r>
              <a:rPr lang="en-CA" dirty="0" smtClean="0"/>
              <a:t> ICU/hospital</a:t>
            </a:r>
          </a:p>
          <a:p>
            <a:pPr lvl="1">
              <a:buNone/>
            </a:pPr>
            <a:endParaRPr lang="en-CA" dirty="0" smtClean="0"/>
          </a:p>
          <a:p>
            <a:pPr lvl="1"/>
            <a:endParaRPr lang="en-US" sz="2000" dirty="0" smtClean="0"/>
          </a:p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3459"/>
            <a:ext cx="2590800" cy="531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654828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Make the Change……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CA">
              <a:ea typeface="+mj-ea"/>
              <a:cs typeface="+mj-cs"/>
            </a:endParaRPr>
          </a:p>
        </p:txBody>
      </p:sp>
      <p:sp>
        <p:nvSpPr>
          <p:cNvPr id="70659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en-CA"/>
          </a:p>
        </p:txBody>
      </p:sp>
      <p:pic>
        <p:nvPicPr>
          <p:cNvPr id="70660" name="Picture 4" descr="ccn toolkit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28675" y="188913"/>
            <a:ext cx="10729913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755650" y="3068638"/>
            <a:ext cx="1728788" cy="1152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96333"/>
            <a:ext cx="8915400" cy="1765092"/>
          </a:xfrm>
        </p:spPr>
        <p:txBody>
          <a:bodyPr>
            <a:normAutofit/>
          </a:bodyPr>
          <a:lstStyle/>
          <a:p>
            <a:r>
              <a:rPr lang="en-US" dirty="0" smtClean="0"/>
              <a:t>Creating a Culture of Excellence in Critical Care Nutrition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761425"/>
            <a:ext cx="8001000" cy="409657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Best of the Best Award 2011</a:t>
            </a:r>
            <a:endParaRPr lang="en-US" sz="3600" dirty="0"/>
          </a:p>
        </p:txBody>
      </p:sp>
      <p:pic>
        <p:nvPicPr>
          <p:cNvPr id="4" name="Picture 2" descr="ribbo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9199" y="3816980"/>
            <a:ext cx="14954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57201"/>
            <a:ext cx="8229600" cy="845696"/>
          </a:xfrm>
        </p:spPr>
        <p:txBody>
          <a:bodyPr lIns="0" rIns="0" bIns="0" anchor="b">
            <a:normAutofit/>
          </a:bodyPr>
          <a:lstStyle/>
          <a:p>
            <a:r>
              <a:rPr lang="en-US" dirty="0" smtClean="0"/>
              <a:t>Best of the Best Award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95288" y="1714500"/>
            <a:ext cx="8229600" cy="4411662"/>
          </a:xfrm>
        </p:spPr>
        <p:txBody>
          <a:bodyPr>
            <a:normAutofit/>
          </a:bodyPr>
          <a:lstStyle/>
          <a:p>
            <a:pPr marL="273050" indent="-273050">
              <a:lnSpc>
                <a:spcPct val="90000"/>
              </a:lnSpc>
              <a:buClr>
                <a:srgbClr val="CC0066"/>
              </a:buClr>
            </a:pPr>
            <a:r>
              <a:rPr lang="en-US" sz="2400" dirty="0" smtClean="0"/>
              <a:t>Eligible </a:t>
            </a:r>
            <a:r>
              <a:rPr lang="en-US" sz="2400" dirty="0" smtClean="0"/>
              <a:t>sites:</a:t>
            </a:r>
          </a:p>
          <a:p>
            <a:pPr marL="615950" lvl="1" indent="-273050">
              <a:lnSpc>
                <a:spcPct val="90000"/>
              </a:lnSpc>
              <a:buClr>
                <a:srgbClr val="CC0066"/>
              </a:buClr>
            </a:pPr>
            <a:r>
              <a:rPr lang="en-US" dirty="0" smtClean="0"/>
              <a:t>Data </a:t>
            </a:r>
            <a:r>
              <a:rPr lang="en-US" dirty="0" smtClean="0"/>
              <a:t>on 20 critically ill </a:t>
            </a:r>
            <a:r>
              <a:rPr lang="en-US" dirty="0" smtClean="0"/>
              <a:t>patients</a:t>
            </a:r>
            <a:endParaRPr lang="en-CA" dirty="0" smtClean="0"/>
          </a:p>
          <a:p>
            <a:pPr marL="615950" lvl="1" indent="-273050">
              <a:lnSpc>
                <a:spcPct val="90000"/>
              </a:lnSpc>
              <a:buClr>
                <a:srgbClr val="CC0066"/>
              </a:buClr>
            </a:pPr>
            <a:r>
              <a:rPr lang="en-US" dirty="0" smtClean="0"/>
              <a:t>Complete </a:t>
            </a:r>
            <a:r>
              <a:rPr lang="en-US" dirty="0" smtClean="0"/>
              <a:t>baseline nutrition </a:t>
            </a:r>
            <a:r>
              <a:rPr lang="en-US" dirty="0" smtClean="0"/>
              <a:t>assessment</a:t>
            </a:r>
          </a:p>
          <a:p>
            <a:pPr marL="615950" lvl="1" indent="-273050">
              <a:lnSpc>
                <a:spcPct val="90000"/>
              </a:lnSpc>
              <a:buClr>
                <a:srgbClr val="CC0066"/>
              </a:buClr>
            </a:pPr>
            <a:r>
              <a:rPr lang="en-US" dirty="0" smtClean="0"/>
              <a:t>Presence </a:t>
            </a:r>
            <a:r>
              <a:rPr lang="en-US" dirty="0" smtClean="0"/>
              <a:t>of feeding </a:t>
            </a:r>
            <a:r>
              <a:rPr lang="en-US" dirty="0" smtClean="0"/>
              <a:t>protocol</a:t>
            </a:r>
            <a:endParaRPr lang="en-CA" dirty="0" smtClean="0"/>
          </a:p>
          <a:p>
            <a:pPr marL="615950" lvl="1" indent="-273050">
              <a:lnSpc>
                <a:spcPct val="90000"/>
              </a:lnSpc>
              <a:buClr>
                <a:srgbClr val="CC0066"/>
              </a:buClr>
            </a:pPr>
            <a:r>
              <a:rPr lang="en-US" dirty="0" smtClean="0"/>
              <a:t>No </a:t>
            </a:r>
            <a:r>
              <a:rPr lang="en-US" dirty="0" smtClean="0"/>
              <a:t>missing data or outstanding </a:t>
            </a:r>
            <a:r>
              <a:rPr lang="en-US" dirty="0" smtClean="0"/>
              <a:t>queries</a:t>
            </a:r>
          </a:p>
          <a:p>
            <a:pPr marL="615950" lvl="1" indent="-273050">
              <a:lnSpc>
                <a:spcPct val="90000"/>
              </a:lnSpc>
              <a:buClr>
                <a:srgbClr val="CC0066"/>
              </a:buClr>
            </a:pPr>
            <a:r>
              <a:rPr lang="en-US" dirty="0" smtClean="0"/>
              <a:t>Permit </a:t>
            </a:r>
            <a:r>
              <a:rPr lang="en-US" dirty="0" smtClean="0"/>
              <a:t>source verification by </a:t>
            </a:r>
            <a:r>
              <a:rPr lang="en-US" dirty="0" smtClean="0"/>
              <a:t>CCN</a:t>
            </a:r>
          </a:p>
          <a:p>
            <a:pPr marL="273050" indent="-273050">
              <a:lnSpc>
                <a:spcPct val="90000"/>
              </a:lnSpc>
              <a:buClr>
                <a:srgbClr val="CC0066"/>
              </a:buClr>
            </a:pPr>
            <a:r>
              <a:rPr lang="en-US" dirty="0" smtClean="0"/>
              <a:t>R</a:t>
            </a:r>
            <a:r>
              <a:rPr lang="en-US" sz="2000" dirty="0" smtClean="0"/>
              <a:t>anked </a:t>
            </a:r>
            <a:r>
              <a:rPr lang="en-US" sz="2000" dirty="0" smtClean="0"/>
              <a:t>based </a:t>
            </a:r>
            <a:r>
              <a:rPr lang="en-US" sz="2000" dirty="0" smtClean="0"/>
              <a:t>on </a:t>
            </a:r>
            <a:r>
              <a:rPr lang="en-US" sz="2000" dirty="0" smtClean="0"/>
              <a:t>performance on</a:t>
            </a:r>
            <a:r>
              <a:rPr lang="en-US" sz="2000" dirty="0" smtClean="0"/>
              <a:t> 5 </a:t>
            </a:r>
            <a:r>
              <a:rPr lang="en-US" sz="2000" dirty="0" smtClean="0"/>
              <a:t>criteria</a:t>
            </a:r>
            <a:r>
              <a:rPr lang="en-US" sz="2000" dirty="0" smtClean="0"/>
              <a:t>:</a:t>
            </a:r>
          </a:p>
          <a:p>
            <a:pPr marL="615950" lvl="1" indent="-273050">
              <a:lnSpc>
                <a:spcPct val="90000"/>
              </a:lnSpc>
              <a:buClr>
                <a:srgbClr val="CC0066"/>
              </a:buClr>
            </a:pPr>
            <a:r>
              <a:rPr lang="en-US" sz="1800" dirty="0" smtClean="0"/>
              <a:t>Adequacy </a:t>
            </a:r>
            <a:r>
              <a:rPr lang="en-US" sz="1800" dirty="0" smtClean="0"/>
              <a:t>of provision of </a:t>
            </a:r>
            <a:r>
              <a:rPr lang="en-US" sz="1800" dirty="0" smtClean="0"/>
              <a:t>energy</a:t>
            </a:r>
          </a:p>
          <a:p>
            <a:pPr marL="615950" lvl="1" indent="-273050">
              <a:lnSpc>
                <a:spcPct val="90000"/>
              </a:lnSpc>
              <a:buClr>
                <a:srgbClr val="CC0066"/>
              </a:buClr>
            </a:pPr>
            <a:r>
              <a:rPr lang="en-US" sz="1800" dirty="0" smtClean="0"/>
              <a:t>Use </a:t>
            </a:r>
            <a:r>
              <a:rPr lang="en-US" sz="1800" dirty="0" smtClean="0"/>
              <a:t>of </a:t>
            </a:r>
            <a:r>
              <a:rPr lang="en-US" sz="1800" dirty="0" err="1" smtClean="0"/>
              <a:t>enteral</a:t>
            </a:r>
            <a:r>
              <a:rPr lang="en-US" sz="1800" dirty="0" smtClean="0"/>
              <a:t> nutrition (EN</a:t>
            </a:r>
            <a:r>
              <a:rPr lang="en-US" sz="1800" dirty="0" smtClean="0"/>
              <a:t>)</a:t>
            </a:r>
          </a:p>
          <a:p>
            <a:pPr marL="615950" lvl="1" indent="-273050">
              <a:lnSpc>
                <a:spcPct val="90000"/>
              </a:lnSpc>
              <a:buClr>
                <a:srgbClr val="CC0066"/>
              </a:buClr>
            </a:pPr>
            <a:r>
              <a:rPr lang="en-US" sz="1800" dirty="0" smtClean="0"/>
              <a:t>Early </a:t>
            </a:r>
            <a:r>
              <a:rPr lang="en-US" sz="1800" dirty="0" smtClean="0"/>
              <a:t>initiation of </a:t>
            </a:r>
            <a:r>
              <a:rPr lang="en-US" sz="1800" dirty="0" smtClean="0"/>
              <a:t>EN</a:t>
            </a:r>
          </a:p>
          <a:p>
            <a:pPr marL="615950" lvl="1" indent="-273050">
              <a:lnSpc>
                <a:spcPct val="90000"/>
              </a:lnSpc>
              <a:buClr>
                <a:srgbClr val="CC0066"/>
              </a:buClr>
            </a:pPr>
            <a:r>
              <a:rPr lang="en-US" sz="1800" dirty="0" smtClean="0"/>
              <a:t>Use </a:t>
            </a:r>
            <a:r>
              <a:rPr lang="en-US" sz="1800" dirty="0" smtClean="0"/>
              <a:t>of </a:t>
            </a:r>
            <a:r>
              <a:rPr lang="en-US" sz="1800" dirty="0" err="1" smtClean="0"/>
              <a:t>promotility</a:t>
            </a:r>
            <a:r>
              <a:rPr lang="en-US" sz="1800" dirty="0" smtClean="0"/>
              <a:t> drugs and small bowel feeding </a:t>
            </a:r>
            <a:r>
              <a:rPr lang="en-US" sz="1800" dirty="0" smtClean="0"/>
              <a:t>tubes</a:t>
            </a:r>
          </a:p>
          <a:p>
            <a:pPr marL="615950" lvl="1" indent="-273050">
              <a:lnSpc>
                <a:spcPct val="90000"/>
              </a:lnSpc>
              <a:buClr>
                <a:srgbClr val="CC0066"/>
              </a:buClr>
            </a:pPr>
            <a:r>
              <a:rPr lang="en-US" sz="1800" dirty="0" smtClean="0"/>
              <a:t>Adequate </a:t>
            </a:r>
            <a:r>
              <a:rPr lang="en-US" sz="1800" dirty="0" err="1" smtClean="0"/>
              <a:t>glycemic</a:t>
            </a:r>
            <a:r>
              <a:rPr lang="en-US" sz="1800" dirty="0" smtClean="0"/>
              <a:t> control		</a:t>
            </a:r>
          </a:p>
          <a:p>
            <a:pPr marL="639763" lvl="1" indent="-246063">
              <a:lnSpc>
                <a:spcPct val="80000"/>
              </a:lnSpc>
              <a:buClr>
                <a:srgbClr val="CC0066"/>
              </a:buClr>
              <a:buFont typeface="Wingdings" pitchFamily="2" charset="2"/>
              <a:buNone/>
            </a:pPr>
            <a:endParaRPr lang="en-CA" sz="2000" dirty="0" smtClean="0">
              <a:solidFill>
                <a:srgbClr val="FFFF66"/>
              </a:solidFill>
            </a:endParaRPr>
          </a:p>
          <a:p>
            <a:pPr marL="639763" lvl="1" indent="-246063">
              <a:lnSpc>
                <a:spcPct val="80000"/>
              </a:lnSpc>
              <a:buClr>
                <a:srgbClr val="A50021"/>
              </a:buClr>
              <a:buFont typeface="Wingdings" pitchFamily="2" charset="2"/>
              <a:buChar char="§"/>
            </a:pPr>
            <a:endParaRPr lang="en-CA" sz="2600" dirty="0" smtClean="0">
              <a:solidFill>
                <a:schemeClr val="folHlink"/>
              </a:solidFill>
            </a:endParaRPr>
          </a:p>
          <a:p>
            <a:pPr marL="273050" indent="-273050">
              <a:lnSpc>
                <a:spcPct val="80000"/>
              </a:lnSpc>
              <a:buClr>
                <a:srgbClr val="A50021"/>
              </a:buClr>
            </a:pPr>
            <a:endParaRPr lang="en-US" dirty="0" smtClean="0">
              <a:solidFill>
                <a:schemeClr val="folHlink"/>
              </a:solidFill>
            </a:endParaRPr>
          </a:p>
          <a:p>
            <a:pPr marL="273050" indent="-273050">
              <a:lnSpc>
                <a:spcPct val="80000"/>
              </a:lnSpc>
              <a:buClr>
                <a:srgbClr val="A50021"/>
              </a:buClr>
            </a:pPr>
            <a:endParaRPr lang="en-CA" dirty="0" smtClean="0">
              <a:solidFill>
                <a:schemeClr val="folHlink"/>
              </a:solidFill>
            </a:endParaRPr>
          </a:p>
          <a:p>
            <a:pPr marL="273050" indent="-273050">
              <a:lnSpc>
                <a:spcPct val="80000"/>
              </a:lnSpc>
            </a:pPr>
            <a:endParaRPr lang="en-US" dirty="0" smtClean="0">
              <a:solidFill>
                <a:schemeClr val="folHlink"/>
              </a:solidFill>
            </a:endParaRPr>
          </a:p>
        </p:txBody>
      </p:sp>
      <p:sp>
        <p:nvSpPr>
          <p:cNvPr id="7173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eaLnBrk="1" hangingPunct="1"/>
            <a:endParaRPr lang="en-CA" sz="180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7" name="Picture 2" descr="ribbo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2488" y="2218468"/>
            <a:ext cx="14954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 idx="4294967295"/>
          </p:nvPr>
        </p:nvSpPr>
        <p:spPr>
          <a:xfrm>
            <a:off x="49212" y="752475"/>
            <a:ext cx="8913813" cy="914400"/>
          </a:xfrm>
        </p:spPr>
        <p:txBody>
          <a:bodyPr/>
          <a:lstStyle/>
          <a:p>
            <a:r>
              <a:rPr lang="en-US" dirty="0" smtClean="0"/>
              <a:t>2009 Best of the </a:t>
            </a:r>
            <a:r>
              <a:rPr lang="en-US" dirty="0" smtClean="0"/>
              <a:t>Best Awardees</a:t>
            </a:r>
            <a:endParaRPr lang="en-CA" dirty="0" smtClean="0"/>
          </a:p>
        </p:txBody>
      </p:sp>
      <p:pic>
        <p:nvPicPr>
          <p:cNvPr id="69636" name="Picture 8" descr="CC 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1000" y="0"/>
            <a:ext cx="28194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TextBox 6"/>
          <p:cNvSpPr txBox="1">
            <a:spLocks noChangeArrowheads="1"/>
          </p:cNvSpPr>
          <p:nvPr/>
        </p:nvSpPr>
        <p:spPr bwMode="auto">
          <a:xfrm>
            <a:off x="457200" y="2062163"/>
            <a:ext cx="5715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dirty="0"/>
              <a:t>Of &gt;200 ICUS competing Internationally</a:t>
            </a:r>
          </a:p>
        </p:txBody>
      </p:sp>
      <p:sp>
        <p:nvSpPr>
          <p:cNvPr id="69638" name="TextBox 7"/>
          <p:cNvSpPr txBox="1">
            <a:spLocks noChangeArrowheads="1"/>
          </p:cNvSpPr>
          <p:nvPr/>
        </p:nvSpPr>
        <p:spPr bwMode="auto">
          <a:xfrm>
            <a:off x="762000" y="2662238"/>
            <a:ext cx="8001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CA">
                <a:solidFill>
                  <a:schemeClr val="tx1"/>
                </a:solidFill>
              </a:rPr>
              <a:t>1. Instituto Neurologico de Antioquia, Medellin, Colombia</a:t>
            </a:r>
          </a:p>
        </p:txBody>
      </p:sp>
      <p:sp>
        <p:nvSpPr>
          <p:cNvPr id="69639" name="TextBox 8"/>
          <p:cNvSpPr txBox="1">
            <a:spLocks noChangeArrowheads="1"/>
          </p:cNvSpPr>
          <p:nvPr/>
        </p:nvSpPr>
        <p:spPr bwMode="auto">
          <a:xfrm>
            <a:off x="762000" y="3576638"/>
            <a:ext cx="7924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CA" dirty="0">
                <a:solidFill>
                  <a:schemeClr val="tx1"/>
                </a:solidFill>
              </a:rPr>
              <a:t>1. Royal Prince Alfred Hospital, Sydney, Australia</a:t>
            </a:r>
          </a:p>
        </p:txBody>
      </p:sp>
      <p:sp>
        <p:nvSpPr>
          <p:cNvPr id="69640" name="TextBox 9"/>
          <p:cNvSpPr txBox="1">
            <a:spLocks noChangeArrowheads="1"/>
          </p:cNvSpPr>
          <p:nvPr/>
        </p:nvSpPr>
        <p:spPr bwMode="auto">
          <a:xfrm>
            <a:off x="762000" y="4419600"/>
            <a:ext cx="5943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CA">
                <a:solidFill>
                  <a:schemeClr val="tx1"/>
                </a:solidFill>
              </a:rPr>
              <a:t>1. The Alfred, Melbourne, Australia</a:t>
            </a:r>
          </a:p>
        </p:txBody>
      </p:sp>
      <p:pic>
        <p:nvPicPr>
          <p:cNvPr id="10" name="Picture 1" descr="bob andrew 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4800" y="4038600"/>
            <a:ext cx="3759199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 bwMode="auto">
          <a:xfrm>
            <a:off x="0" y="909240"/>
            <a:ext cx="8913813" cy="1196881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dirty="0" smtClean="0">
                <a:ea typeface="Arial Black" charset="0"/>
                <a:cs typeface="Arial Black" charset="0"/>
              </a:rPr>
              <a:t/>
            </a:r>
            <a:br>
              <a:rPr lang="en-US" dirty="0" smtClean="0">
                <a:ea typeface="Arial Black" charset="0"/>
                <a:cs typeface="Arial Black" charset="0"/>
              </a:rPr>
            </a:br>
            <a:r>
              <a:rPr lang="en-US" dirty="0" smtClean="0">
                <a:ea typeface="Arial Black" charset="0"/>
                <a:cs typeface="Arial Black" charset="0"/>
              </a:rPr>
              <a:t>The provision of </a:t>
            </a:r>
            <a:r>
              <a:rPr lang="en-US" u="sng" dirty="0" smtClean="0">
                <a:ea typeface="Arial Black" charset="0"/>
                <a:cs typeface="Arial Black" charset="0"/>
              </a:rPr>
              <a:t>safe</a:t>
            </a:r>
            <a:r>
              <a:rPr lang="en-US" dirty="0" smtClean="0">
                <a:ea typeface="Arial Black" charset="0"/>
                <a:cs typeface="Arial Black" charset="0"/>
              </a:rPr>
              <a:t> and </a:t>
            </a:r>
            <a:r>
              <a:rPr lang="en-US" u="sng" dirty="0" smtClean="0">
                <a:ea typeface="Arial Black" charset="0"/>
                <a:cs typeface="Arial Black" charset="0"/>
              </a:rPr>
              <a:t>adequate</a:t>
            </a:r>
            <a:r>
              <a:rPr lang="en-US" dirty="0" smtClean="0">
                <a:ea typeface="Arial Black" charset="0"/>
                <a:cs typeface="Arial Black" charset="0"/>
              </a:rPr>
              <a:t> nutrition for all our critically ill patients</a:t>
            </a:r>
            <a:br>
              <a:rPr lang="en-US" dirty="0" smtClean="0">
                <a:ea typeface="Arial Black" charset="0"/>
                <a:cs typeface="Arial Black" charset="0"/>
              </a:rPr>
            </a:br>
            <a:endParaRPr lang="en-CA" cap="none" dirty="0">
              <a:ea typeface="Arial Black" charset="0"/>
              <a:cs typeface="Arial Black" charset="0"/>
            </a:endParaRPr>
          </a:p>
        </p:txBody>
      </p:sp>
      <p:sp>
        <p:nvSpPr>
          <p:cNvPr id="20483" name="Content Placeholder 9"/>
          <p:cNvSpPr>
            <a:spLocks noGrp="1"/>
          </p:cNvSpPr>
          <p:nvPr>
            <p:ph sz="quarter" idx="1"/>
          </p:nvPr>
        </p:nvSpPr>
        <p:spPr>
          <a:xfrm>
            <a:off x="457200" y="2268630"/>
            <a:ext cx="7467600" cy="3671795"/>
          </a:xfrm>
        </p:spPr>
        <p:txBody>
          <a:bodyPr/>
          <a:lstStyle/>
          <a:p>
            <a:pPr algn="ctr">
              <a:buFont typeface="Wingdings" charset="2"/>
              <a:buNone/>
            </a:pPr>
            <a:endParaRPr lang="en-US" sz="3600" dirty="0" smtClean="0">
              <a:solidFill>
                <a:srgbClr val="3366FF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0484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7881752-ABAB-A244-9463-E0A3C2D0973E}" type="slidenum">
              <a:rPr lang="en-CA" smtClean="0"/>
              <a:pPr/>
              <a:t>6</a:t>
            </a:fld>
            <a:endParaRPr lang="en-CA" smtClean="0"/>
          </a:p>
        </p:txBody>
      </p:sp>
      <p:pic>
        <p:nvPicPr>
          <p:cNvPr id="20486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048000"/>
            <a:ext cx="25463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4343400"/>
            <a:ext cx="2260600" cy="227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600" y="2971800"/>
            <a:ext cx="1600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1600" y="4495800"/>
            <a:ext cx="3060700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38800" y="3124200"/>
            <a:ext cx="26289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34679"/>
            <a:ext cx="2590800" cy="531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2011 Best of the Best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sz="3600" b="1" dirty="0" err="1" smtClean="0">
                <a:solidFill>
                  <a:srgbClr val="09213B"/>
                </a:solidFill>
                <a:latin typeface="+mj-lt"/>
              </a:rPr>
              <a:t>Honourable</a:t>
            </a:r>
            <a:r>
              <a:rPr lang="en-US" sz="3600" b="1" dirty="0" smtClean="0">
                <a:solidFill>
                  <a:srgbClr val="09213B"/>
                </a:solidFill>
                <a:latin typeface="+mj-lt"/>
              </a:rPr>
              <a:t> Mention</a:t>
            </a:r>
          </a:p>
          <a:p>
            <a:r>
              <a:rPr lang="en-US" dirty="0" smtClean="0"/>
              <a:t>Tri-Service Hospital MICU, Taipei, TW </a:t>
            </a:r>
          </a:p>
          <a:p>
            <a:r>
              <a:rPr lang="en-US" dirty="0" smtClean="0"/>
              <a:t>Regina </a:t>
            </a:r>
            <a:r>
              <a:rPr lang="en-US" dirty="0" smtClean="0"/>
              <a:t>General Hospital MPICU, Regina, CA</a:t>
            </a:r>
            <a:r>
              <a:rPr lang="en-US" dirty="0" smtClean="0"/>
              <a:t> </a:t>
            </a:r>
          </a:p>
          <a:p>
            <a:r>
              <a:rPr lang="en-US" dirty="0" smtClean="0"/>
              <a:t>MPICU </a:t>
            </a:r>
            <a:r>
              <a:rPr lang="en-US" dirty="0" smtClean="0"/>
              <a:t>APOLLO SPECIALITY HOSPITAL CRITICAL CARE UNIT, CHENNAI, IN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Pasqua</a:t>
            </a:r>
            <a:r>
              <a:rPr lang="en-US" dirty="0" smtClean="0"/>
              <a:t> </a:t>
            </a:r>
            <a:r>
              <a:rPr lang="en-US" dirty="0" smtClean="0"/>
              <a:t>Hospital ICU,</a:t>
            </a:r>
            <a:r>
              <a:rPr lang="en-US" dirty="0" smtClean="0"/>
              <a:t>  </a:t>
            </a:r>
            <a:r>
              <a:rPr lang="en-US" dirty="0" smtClean="0"/>
              <a:t>CA</a:t>
            </a:r>
            <a:r>
              <a:rPr lang="en-US" dirty="0" smtClean="0"/>
              <a:t> </a:t>
            </a:r>
          </a:p>
          <a:p>
            <a:r>
              <a:rPr lang="en-US" dirty="0" smtClean="0"/>
              <a:t>Royal </a:t>
            </a:r>
            <a:r>
              <a:rPr lang="en-US" dirty="0" smtClean="0"/>
              <a:t>Melbourne Hospital RMH ICU, Melbourne, </a:t>
            </a:r>
            <a:r>
              <a:rPr lang="en-US" dirty="0" smtClean="0"/>
              <a:t>AU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8743"/>
            <a:ext cx="8913813" cy="11295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2011 Best of the Best</a:t>
            </a:r>
            <a:br>
              <a:rPr lang="en-US" dirty="0" smtClean="0"/>
            </a:br>
            <a:r>
              <a:rPr lang="en-US" dirty="0" smtClean="0"/>
              <a:t>Top 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9700" y="2038256"/>
            <a:ext cx="8035200" cy="4465279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sz="3600" b="1" dirty="0" smtClean="0">
                <a:solidFill>
                  <a:srgbClr val="09213B"/>
                </a:solidFill>
                <a:latin typeface="+mj-lt"/>
              </a:rPr>
              <a:t> </a:t>
            </a:r>
          </a:p>
          <a:p>
            <a:pPr>
              <a:buNone/>
            </a:pPr>
            <a:r>
              <a:rPr lang="en-US" sz="3429" dirty="0" smtClean="0"/>
              <a:t>4. Beaumont </a:t>
            </a:r>
            <a:r>
              <a:rPr lang="en-US" sz="3429" dirty="0" smtClean="0"/>
              <a:t>Hospital Richmond ITU, Dublin, IE</a:t>
            </a:r>
            <a:r>
              <a:rPr lang="en-US" sz="3429" dirty="0" smtClean="0"/>
              <a:t> </a:t>
            </a:r>
          </a:p>
          <a:p>
            <a:pPr>
              <a:buNone/>
            </a:pPr>
            <a:r>
              <a:rPr lang="en-US" sz="3429" dirty="0" smtClean="0"/>
              <a:t>5.  Sunnybrook </a:t>
            </a:r>
            <a:r>
              <a:rPr lang="en-US" sz="3429" dirty="0" smtClean="0"/>
              <a:t>Health Sciences Centre </a:t>
            </a:r>
            <a:r>
              <a:rPr lang="en-US" sz="3429" dirty="0" err="1" smtClean="0"/>
              <a:t>CrCU</a:t>
            </a:r>
            <a:r>
              <a:rPr lang="en-US" sz="3429" dirty="0" smtClean="0"/>
              <a:t>, Toronto, </a:t>
            </a:r>
            <a:r>
              <a:rPr lang="en-US" sz="3429" dirty="0" smtClean="0"/>
              <a:t>CA</a:t>
            </a:r>
          </a:p>
          <a:p>
            <a:pPr>
              <a:buNone/>
            </a:pPr>
            <a:r>
              <a:rPr lang="en-US" sz="3429" dirty="0" smtClean="0"/>
              <a:t>6.  APOLLO </a:t>
            </a:r>
            <a:r>
              <a:rPr lang="en-US" sz="3429" dirty="0" smtClean="0"/>
              <a:t>HOSPITALS CRITICAL CARE UNIT, CHENNAI, IN</a:t>
            </a:r>
            <a:r>
              <a:rPr lang="en-US" sz="3429" dirty="0" smtClean="0"/>
              <a:t> </a:t>
            </a:r>
          </a:p>
          <a:p>
            <a:pPr>
              <a:buNone/>
            </a:pPr>
            <a:r>
              <a:rPr lang="en-US" sz="3429" dirty="0" smtClean="0"/>
              <a:t>7.  Apollo </a:t>
            </a:r>
            <a:r>
              <a:rPr lang="en-US" sz="3429" dirty="0" err="1" smtClean="0"/>
              <a:t>Speciality</a:t>
            </a:r>
            <a:r>
              <a:rPr lang="en-US" sz="3429" dirty="0" smtClean="0"/>
              <a:t> Hospitals INTENSIVE CARE UNIT, Madurai, </a:t>
            </a:r>
            <a:r>
              <a:rPr lang="en-US" sz="3429" dirty="0" smtClean="0"/>
              <a:t>IN</a:t>
            </a:r>
          </a:p>
          <a:p>
            <a:pPr>
              <a:buNone/>
            </a:pPr>
            <a:r>
              <a:rPr lang="en-US" sz="3429" dirty="0" smtClean="0"/>
              <a:t>8.  AMRI </a:t>
            </a:r>
            <a:r>
              <a:rPr lang="en-US" sz="3429" dirty="0" smtClean="0"/>
              <a:t>Hospitals AMRI MITU, Kolkata, IN</a:t>
            </a:r>
            <a:r>
              <a:rPr lang="en-US" sz="3429" dirty="0" smtClean="0"/>
              <a:t> </a:t>
            </a:r>
          </a:p>
          <a:p>
            <a:pPr>
              <a:buNone/>
            </a:pPr>
            <a:r>
              <a:rPr lang="en-US" sz="3429" dirty="0" smtClean="0"/>
              <a:t>9.  Beaumont </a:t>
            </a:r>
            <a:r>
              <a:rPr lang="en-US" sz="3429" dirty="0" smtClean="0"/>
              <a:t>Hospital General ICU, Dublin, IE</a:t>
            </a:r>
            <a:r>
              <a:rPr lang="en-US" sz="3429" dirty="0" smtClean="0"/>
              <a:t> </a:t>
            </a:r>
          </a:p>
          <a:p>
            <a:pPr>
              <a:buNone/>
            </a:pPr>
            <a:r>
              <a:rPr lang="en-US" sz="3429" dirty="0" smtClean="0"/>
              <a:t>9.  Hospital </a:t>
            </a:r>
            <a:r>
              <a:rPr lang="en-US" sz="3429" dirty="0" err="1" smtClean="0"/>
              <a:t>Nacional</a:t>
            </a:r>
            <a:r>
              <a:rPr lang="en-US" sz="3429" dirty="0" smtClean="0"/>
              <a:t> Guillermo </a:t>
            </a:r>
            <a:r>
              <a:rPr lang="en-US" sz="3429" dirty="0" err="1" smtClean="0"/>
              <a:t>Almenara</a:t>
            </a:r>
            <a:r>
              <a:rPr lang="en-US" sz="3429" dirty="0" smtClean="0"/>
              <a:t> </a:t>
            </a:r>
            <a:r>
              <a:rPr lang="en-US" sz="3429" dirty="0" err="1" smtClean="0"/>
              <a:t>Irigoyen</a:t>
            </a:r>
            <a:r>
              <a:rPr lang="en-US" sz="3429" dirty="0" smtClean="0"/>
              <a:t> D. </a:t>
            </a:r>
            <a:r>
              <a:rPr lang="en-US" sz="3429" dirty="0" err="1" smtClean="0"/>
              <a:t>Cuidados</a:t>
            </a:r>
            <a:r>
              <a:rPr lang="en-US" sz="3429" dirty="0" smtClean="0"/>
              <a:t> </a:t>
            </a:r>
            <a:r>
              <a:rPr lang="en-US" sz="3429" dirty="0" err="1" smtClean="0"/>
              <a:t>Criticos</a:t>
            </a:r>
            <a:r>
              <a:rPr lang="en-US" sz="3429" dirty="0" smtClean="0"/>
              <a:t>, Lima, PE </a:t>
            </a:r>
            <a:endParaRPr lang="en-US" sz="3429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8743"/>
            <a:ext cx="8913813" cy="11295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2011 Best of the Best</a:t>
            </a:r>
            <a:br>
              <a:rPr lang="en-US" dirty="0" smtClean="0"/>
            </a:br>
            <a:r>
              <a:rPr lang="en-US" dirty="0" smtClean="0"/>
              <a:t>Winners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9700" y="2392721"/>
            <a:ext cx="8035200" cy="4465279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2400" dirty="0" smtClean="0"/>
              <a:t>The </a:t>
            </a:r>
            <a:r>
              <a:rPr lang="en-US" sz="2400" dirty="0" smtClean="0"/>
              <a:t>Alfred The Alfred ICU, Melbourne, AU</a:t>
            </a:r>
            <a:r>
              <a:rPr lang="en-US" sz="2400" dirty="0" smtClean="0"/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400" dirty="0" smtClean="0"/>
              <a:t>Gold </a:t>
            </a:r>
            <a:r>
              <a:rPr lang="en-US" sz="2400" dirty="0" smtClean="0"/>
              <a:t>Coast Health Services District General Adult ICU, Gold Coast, AU</a:t>
            </a:r>
            <a:r>
              <a:rPr lang="en-US" sz="2400" dirty="0" smtClean="0"/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400" dirty="0" smtClean="0"/>
              <a:t>Trillium </a:t>
            </a:r>
            <a:r>
              <a:rPr lang="en-US" sz="2400" dirty="0" smtClean="0"/>
              <a:t>Health Centre ICU, Mississauga, CA </a:t>
            </a:r>
            <a:endParaRPr lang="en-US" sz="2400" b="1" dirty="0" smtClean="0">
              <a:solidFill>
                <a:srgbClr val="09213B"/>
              </a:solidFill>
            </a:endParaRPr>
          </a:p>
          <a:p>
            <a:pPr>
              <a:buNone/>
            </a:pPr>
            <a:endParaRPr lang="en-US" sz="3429" dirty="0"/>
          </a:p>
        </p:txBody>
      </p:sp>
      <p:pic>
        <p:nvPicPr>
          <p:cNvPr id="4" name="Picture 1" descr="bob andrew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5382" y="4554665"/>
            <a:ext cx="3071112" cy="2303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00" y="4508135"/>
            <a:ext cx="3414152" cy="2349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Evidence-Practice Gap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2688" y="1900238"/>
            <a:ext cx="7124700" cy="495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5625" y="4140200"/>
            <a:ext cx="236537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Clinical Trials</a:t>
            </a:r>
            <a:endParaRPr lang="en-US" dirty="0" smtClean="0">
              <a:latin typeface="Calibri" charset="0"/>
            </a:endParaRPr>
          </a:p>
          <a:p>
            <a:endParaRPr lang="en-US" dirty="0" smtClean="0">
              <a:latin typeface="Calibri" charset="0"/>
            </a:endParaRPr>
          </a:p>
          <a:p>
            <a:r>
              <a:rPr lang="en-US" dirty="0" smtClean="0">
                <a:latin typeface="Calibri" charset="0"/>
              </a:rPr>
              <a:t>Guideline</a:t>
            </a:r>
          </a:p>
          <a:p>
            <a:r>
              <a:rPr lang="en-US" dirty="0" smtClean="0">
                <a:latin typeface="Calibri" charset="0"/>
              </a:rPr>
              <a:t>Recommendations</a:t>
            </a:r>
            <a:endParaRPr lang="en-US" dirty="0">
              <a:latin typeface="Calibri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16375" y="4032741"/>
            <a:ext cx="959367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000" dirty="0" smtClean="0">
                <a:latin typeface="Calibri" charset="0"/>
              </a:rPr>
              <a:t>KT</a:t>
            </a:r>
          </a:p>
          <a:p>
            <a:r>
              <a:rPr lang="en-US" sz="6000" dirty="0" smtClean="0">
                <a:latin typeface="Calibri" charset="0"/>
              </a:rPr>
              <a:t>QI</a:t>
            </a:r>
          </a:p>
          <a:p>
            <a:r>
              <a:rPr lang="en-US" sz="6000" dirty="0" smtClean="0">
                <a:latin typeface="Calibri" charset="0"/>
              </a:rPr>
              <a:t>IS</a:t>
            </a:r>
            <a:endParaRPr lang="en-US" sz="6000" dirty="0">
              <a:latin typeface="Calibri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097713" y="3956050"/>
            <a:ext cx="137050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Suboptimal</a:t>
            </a:r>
          </a:p>
          <a:p>
            <a:r>
              <a:rPr lang="en-US" dirty="0" smtClean="0">
                <a:latin typeface="Calibri" charset="0"/>
              </a:rPr>
              <a:t>Practice</a:t>
            </a:r>
          </a:p>
          <a:p>
            <a:endParaRPr lang="en-US" dirty="0" smtClean="0">
              <a:latin typeface="Calibri" charset="0"/>
            </a:endParaRPr>
          </a:p>
          <a:p>
            <a:r>
              <a:rPr lang="en-US" dirty="0" smtClean="0">
                <a:latin typeface="Calibri" charset="0"/>
              </a:rPr>
              <a:t>Iatrogenic</a:t>
            </a:r>
          </a:p>
          <a:p>
            <a:r>
              <a:rPr lang="en-US" dirty="0" smtClean="0">
                <a:latin typeface="Calibri" charset="0"/>
              </a:rPr>
              <a:t>Malnutrition</a:t>
            </a:r>
            <a:endParaRPr lang="en-US" dirty="0" smtClean="0">
              <a:latin typeface="Calibri" charset="0"/>
            </a:endParaRPr>
          </a:p>
          <a:p>
            <a:endParaRPr lang="en-US" dirty="0">
              <a:latin typeface="Calibri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3459"/>
            <a:ext cx="2590800" cy="531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570"/>
            <a:ext cx="9144000" cy="706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527180"/>
            <a:ext cx="5705231" cy="56630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>
              <a:buClr>
                <a:srgbClr val="990033"/>
              </a:buClr>
            </a:pPr>
            <a:r>
              <a:rPr lang="en-CA" sz="2400" b="1" dirty="0" smtClean="0">
                <a:solidFill>
                  <a:schemeClr val="accent2"/>
                </a:solidFill>
              </a:rPr>
              <a:t>Systematic review of effectiveness of guideline implementation strategies</a:t>
            </a:r>
          </a:p>
          <a:p>
            <a:pPr lvl="1">
              <a:buClr>
                <a:srgbClr val="990033"/>
              </a:buClr>
              <a:buFont typeface="Arial"/>
              <a:buChar char="•"/>
            </a:pPr>
            <a:endParaRPr lang="en-CA" dirty="0" smtClean="0"/>
          </a:p>
          <a:p>
            <a:pPr lvl="1">
              <a:buClr>
                <a:srgbClr val="990033"/>
              </a:buClr>
              <a:buFont typeface="Arial"/>
              <a:buChar char="•"/>
            </a:pPr>
            <a:endParaRPr lang="en-CA" dirty="0" smtClean="0"/>
          </a:p>
          <a:p>
            <a:pPr lvl="1">
              <a:buClr>
                <a:srgbClr val="990033"/>
              </a:buClr>
              <a:buFont typeface="Arial"/>
              <a:buChar char="•"/>
            </a:pPr>
            <a:r>
              <a:rPr lang="en-CA" dirty="0" smtClean="0"/>
              <a:t>235 </a:t>
            </a:r>
            <a:r>
              <a:rPr lang="en-CA" dirty="0" smtClean="0"/>
              <a:t>studies reporting </a:t>
            </a:r>
            <a:r>
              <a:rPr lang="en-CA" dirty="0" smtClean="0"/>
              <a:t>309 strategies</a:t>
            </a:r>
            <a:endParaRPr lang="en-US" dirty="0" smtClean="0"/>
          </a:p>
          <a:p>
            <a:pPr lvl="1">
              <a:buClr>
                <a:srgbClr val="990033"/>
              </a:buClr>
              <a:buFont typeface="Arial"/>
              <a:buChar char="•"/>
            </a:pPr>
            <a:endParaRPr lang="en-US" dirty="0" smtClean="0"/>
          </a:p>
          <a:p>
            <a:pPr lvl="1">
              <a:buClr>
                <a:srgbClr val="990033"/>
              </a:buClr>
              <a:buFont typeface="Arial"/>
              <a:buChar char="•"/>
            </a:pPr>
            <a:endParaRPr lang="en-US" dirty="0" smtClean="0"/>
          </a:p>
          <a:p>
            <a:pPr lvl="1">
              <a:buClr>
                <a:srgbClr val="990033"/>
              </a:buClr>
              <a:buFont typeface="Arial"/>
              <a:buChar char="•"/>
            </a:pPr>
            <a:r>
              <a:rPr lang="en-CA" dirty="0" smtClean="0"/>
              <a:t>86% of studies observed improvements in performance </a:t>
            </a:r>
          </a:p>
          <a:p>
            <a:pPr marL="1143000" lvl="2" indent="-228600">
              <a:buClr>
                <a:srgbClr val="990033"/>
              </a:buClr>
              <a:buFont typeface="Arial"/>
              <a:buChar char="•"/>
            </a:pPr>
            <a:r>
              <a:rPr lang="en-CA" dirty="0" smtClean="0"/>
              <a:t>median effect of approx 10%</a:t>
            </a:r>
            <a:r>
              <a:rPr lang="en-US" dirty="0" smtClean="0"/>
              <a:t> </a:t>
            </a:r>
          </a:p>
          <a:p>
            <a:pPr marL="1143000" lvl="2" indent="-228600">
              <a:buClr>
                <a:srgbClr val="990033"/>
              </a:buClr>
            </a:pPr>
            <a:endParaRPr lang="en-CA" sz="1400" dirty="0" smtClean="0"/>
          </a:p>
          <a:p>
            <a:pPr marL="1143000" lvl="2" indent="-228600">
              <a:buClr>
                <a:srgbClr val="990033"/>
              </a:buClr>
              <a:buFont typeface="Arial"/>
              <a:buChar char="•"/>
            </a:pPr>
            <a:endParaRPr lang="en-CA" sz="1400" dirty="0" smtClean="0"/>
          </a:p>
          <a:p>
            <a:pPr marL="1143000" lvl="2" indent="-228600">
              <a:buClr>
                <a:srgbClr val="990033"/>
              </a:buClr>
              <a:buFont typeface="Arial"/>
              <a:buChar char="•"/>
            </a:pPr>
            <a:endParaRPr lang="en-CA" sz="1400" dirty="0" smtClean="0"/>
          </a:p>
          <a:p>
            <a:pPr marL="1143000" lvl="2" indent="-228600">
              <a:buClr>
                <a:srgbClr val="990033"/>
              </a:buClr>
            </a:pPr>
            <a:r>
              <a:rPr lang="en-CA" sz="1400" dirty="0" err="1" smtClean="0"/>
              <a:t>Grimshaw</a:t>
            </a:r>
            <a:r>
              <a:rPr lang="en-CA" sz="1400" dirty="0" smtClean="0"/>
              <a:t> </a:t>
            </a:r>
            <a:r>
              <a:rPr lang="en-CA" sz="1400" dirty="0" smtClean="0"/>
              <a:t>et al </a:t>
            </a:r>
            <a:r>
              <a:rPr lang="en-CA" sz="1400" i="1" dirty="0" smtClean="0"/>
              <a:t>Health </a:t>
            </a:r>
            <a:r>
              <a:rPr lang="en-CA" sz="1400" i="1" dirty="0" err="1" smtClean="0"/>
              <a:t>Technol</a:t>
            </a:r>
            <a:r>
              <a:rPr lang="en-CA" sz="1400" i="1" dirty="0" smtClean="0"/>
              <a:t> Assess</a:t>
            </a:r>
            <a:r>
              <a:rPr lang="en-CA" sz="1400" dirty="0" smtClean="0"/>
              <a:t> 2004;8(6):1-72)</a:t>
            </a:r>
          </a:p>
          <a:p>
            <a:pPr marL="1143000" lvl="2" indent="-228600">
              <a:buClr>
                <a:srgbClr val="990033"/>
              </a:buClr>
            </a:pPr>
            <a:endParaRPr lang="en-CA" dirty="0" smtClean="0"/>
          </a:p>
          <a:p>
            <a:pPr marL="1143000" lvl="2" indent="-228600">
              <a:buClr>
                <a:srgbClr val="990033"/>
              </a:buClr>
            </a:pPr>
            <a:endParaRPr lang="en-CA" dirty="0" smtClean="0"/>
          </a:p>
          <a:p>
            <a:pPr marL="1143000" lvl="2" indent="-228600">
              <a:buClr>
                <a:srgbClr val="990033"/>
              </a:buClr>
            </a:pPr>
            <a:endParaRPr lang="en-CA" dirty="0" smtClean="0"/>
          </a:p>
          <a:p>
            <a:pPr marL="1143000" lvl="2" indent="-228600">
              <a:buClr>
                <a:srgbClr val="990033"/>
              </a:buClr>
            </a:pPr>
            <a:endParaRPr lang="en-CA" dirty="0"/>
          </a:p>
          <a:p>
            <a:pPr marL="1143000" lvl="2" indent="-228600">
              <a:buClr>
                <a:srgbClr val="990033"/>
              </a:buClr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570"/>
            <a:ext cx="9144000" cy="706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9906" y="2595562"/>
            <a:ext cx="5399637" cy="48013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143000" lvl="2" indent="-228600">
              <a:buClr>
                <a:srgbClr val="990033"/>
              </a:buClr>
            </a:pPr>
            <a:r>
              <a:rPr lang="en-CA" dirty="0" smtClean="0"/>
              <a:t>                            </a:t>
            </a:r>
          </a:p>
          <a:p>
            <a:pPr marL="1143000" lvl="2" indent="-228600" algn="r">
              <a:buClr>
                <a:srgbClr val="990033"/>
              </a:buClr>
            </a:pPr>
            <a:r>
              <a:rPr lang="en-US" b="1" dirty="0" smtClean="0"/>
              <a:t>Educational Meeting</a:t>
            </a:r>
          </a:p>
          <a:p>
            <a:pPr marL="1143000" lvl="2" indent="-228600" algn="r">
              <a:buClr>
                <a:srgbClr val="990033"/>
              </a:buClr>
            </a:pPr>
            <a:endParaRPr lang="en-US" b="1" dirty="0" smtClean="0"/>
          </a:p>
          <a:p>
            <a:pPr marL="1143000" lvl="2" indent="-228600">
              <a:buClr>
                <a:srgbClr val="990033"/>
              </a:buClr>
            </a:pPr>
            <a:endParaRPr lang="en-US" sz="1600" b="1" dirty="0" smtClean="0"/>
          </a:p>
          <a:p>
            <a:pPr marL="1143000" lvl="2" indent="-228600">
              <a:buClr>
                <a:srgbClr val="990033"/>
              </a:buClr>
            </a:pPr>
            <a:endParaRPr lang="en-US" sz="1600" b="1" dirty="0" smtClean="0"/>
          </a:p>
          <a:p>
            <a:pPr marL="1143000" lvl="2" indent="-228600">
              <a:buClr>
                <a:srgbClr val="990033"/>
              </a:buClr>
            </a:pPr>
            <a:endParaRPr lang="en-US" sz="1600" b="1" dirty="0" smtClean="0"/>
          </a:p>
          <a:p>
            <a:pPr marL="1143000" lvl="2" indent="-228600">
              <a:buClr>
                <a:srgbClr val="990033"/>
              </a:buClr>
            </a:pPr>
            <a:endParaRPr lang="en-US" sz="1600" b="1" dirty="0" smtClean="0"/>
          </a:p>
          <a:p>
            <a:pPr marL="1143000" lvl="2" indent="-228600">
              <a:buClr>
                <a:srgbClr val="990033"/>
              </a:buClr>
            </a:pPr>
            <a:endParaRPr lang="en-US" sz="1600" b="1" dirty="0" smtClean="0"/>
          </a:p>
          <a:p>
            <a:pPr marL="1143000" lvl="2" indent="-228600">
              <a:buClr>
                <a:srgbClr val="990033"/>
              </a:buClr>
            </a:pPr>
            <a:endParaRPr lang="en-US" sz="1600" b="1" dirty="0" smtClean="0"/>
          </a:p>
          <a:p>
            <a:pPr marL="1143000" lvl="2" indent="-228600">
              <a:buClr>
                <a:srgbClr val="990033"/>
              </a:buClr>
            </a:pPr>
            <a:r>
              <a:rPr lang="en-US" sz="1600" dirty="0" smtClean="0"/>
              <a:t>3 cluster </a:t>
            </a:r>
            <a:r>
              <a:rPr lang="en-US" sz="1600" dirty="0" err="1" smtClean="0"/>
              <a:t>RCTs</a:t>
            </a:r>
            <a:endParaRPr lang="en-US" sz="1600" dirty="0" smtClean="0"/>
          </a:p>
          <a:p>
            <a:pPr marL="1143000" lvl="2" indent="-228600">
              <a:buClr>
                <a:srgbClr val="990033"/>
              </a:buClr>
            </a:pPr>
            <a:endParaRPr lang="en-US" sz="1600" dirty="0" smtClean="0"/>
          </a:p>
          <a:p>
            <a:pPr marL="1143000" lvl="2" indent="-228600">
              <a:buClr>
                <a:srgbClr val="990033"/>
              </a:buClr>
            </a:pPr>
            <a:r>
              <a:rPr lang="en-US" sz="1600" dirty="0" smtClean="0"/>
              <a:t>Small effect</a:t>
            </a:r>
          </a:p>
          <a:p>
            <a:pPr marL="1143000" lvl="2" indent="-228600" algn="r">
              <a:buClr>
                <a:srgbClr val="990033"/>
              </a:buClr>
            </a:pPr>
            <a:endParaRPr lang="en-US" dirty="0" smtClean="0"/>
          </a:p>
          <a:p>
            <a:pPr marL="1143000" lvl="2" indent="-228600" algn="r">
              <a:buClr>
                <a:srgbClr val="990033"/>
              </a:buClr>
            </a:pPr>
            <a:endParaRPr lang="en-US" dirty="0" smtClean="0"/>
          </a:p>
          <a:p>
            <a:pPr marL="1143000" lvl="2" indent="-228600" algn="r">
              <a:buClr>
                <a:srgbClr val="990033"/>
              </a:buClr>
            </a:pPr>
            <a:endParaRPr lang="en-US" dirty="0" smtClean="0"/>
          </a:p>
          <a:p>
            <a:pPr marL="1143000" lvl="2" indent="-228600" algn="r">
              <a:buClr>
                <a:srgbClr val="990033"/>
              </a:buClr>
            </a:pPr>
            <a:endParaRPr lang="en-US" dirty="0" smtClean="0"/>
          </a:p>
          <a:p>
            <a:pPr marL="1143000" lvl="2" indent="-228600" algn="r">
              <a:buClr>
                <a:srgbClr val="990033"/>
              </a:buClr>
            </a:pPr>
            <a:endParaRPr lang="en-US" dirty="0" smtClean="0"/>
          </a:p>
          <a:p>
            <a:pPr marL="1143000" lvl="2" indent="-228600" algn="r">
              <a:buClr>
                <a:srgbClr val="990033"/>
              </a:buClr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972" y="4433136"/>
            <a:ext cx="3195551" cy="2132745"/>
          </a:xfrm>
          <a:prstGeom prst="rect">
            <a:avLst/>
          </a:prstGeom>
        </p:spPr>
      </p:pic>
      <p:pic>
        <p:nvPicPr>
          <p:cNvPr id="37171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95562"/>
            <a:ext cx="3176526" cy="208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spectiv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Perspective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Perspective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Perspective.thmx</Template>
  <TotalTime>2473</TotalTime>
  <Words>2562</Words>
  <Application>Microsoft Macintosh PowerPoint</Application>
  <PresentationFormat>On-screen Show (4:3)</PresentationFormat>
  <Paragraphs>626</Paragraphs>
  <Slides>62</Slides>
  <Notes>16</Notes>
  <HiddenSlides>0</HiddenSlides>
  <MMClips>0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Links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Perspective</vt:lpstr>
      <vt:lpstr>Macintosh HD:Users:naomicahill:Documents:PERFECTIS:PERFECTIS-Action Plan Development Templates.docx!OLE_LINK1</vt:lpstr>
      <vt:lpstr>Macintosh HD:Users:naomicahill:Documents:PERFECTIS:PERFECTIS-Action Plan Development Templates.docx!OLE_LINK3</vt:lpstr>
      <vt:lpstr>Macintosh HD:Users:naomicahill:Documents:PERFECTIS:PERFECTIS-Action Plan Development Templates.docx!OLE_LINK4</vt:lpstr>
      <vt:lpstr>Macintosh HD:Users:naomicahill:Documents:PERFECTIS:PERFECTIS-Action Plan Development Templates.docx!OLE_LINK5</vt:lpstr>
      <vt:lpstr>Microsoft Excel 97 - 2004 Worksheet</vt:lpstr>
      <vt:lpstr>Closing the Evidence-Practice Gap in Critical Care Nutrition</vt:lpstr>
      <vt:lpstr>Disclosures</vt:lpstr>
      <vt:lpstr>Learning Objectives</vt:lpstr>
      <vt:lpstr>Outline</vt:lpstr>
      <vt:lpstr>Evidence-Practice Gap</vt:lpstr>
      <vt:lpstr> The provision of safe and adequate nutrition for all our critically ill patients </vt:lpstr>
      <vt:lpstr>Evidence-Practice Gap</vt:lpstr>
      <vt:lpstr>Slide 8</vt:lpstr>
      <vt:lpstr>Slide 9</vt:lpstr>
      <vt:lpstr>Slide 10</vt:lpstr>
      <vt:lpstr>Knowledge-to-Action Framework</vt:lpstr>
      <vt:lpstr>Defining the Gap</vt:lpstr>
      <vt:lpstr>International Nutrition Survey</vt:lpstr>
      <vt:lpstr>Methods</vt:lpstr>
      <vt:lpstr>Slide 15</vt:lpstr>
      <vt:lpstr>ICU Characteristics</vt:lpstr>
      <vt:lpstr>Patient Characteristics</vt:lpstr>
      <vt:lpstr>Outcomes at 60 days</vt:lpstr>
      <vt:lpstr>Type of Artificial Nutrition</vt:lpstr>
      <vt:lpstr>Use of Enteral Nutrition Only</vt:lpstr>
      <vt:lpstr>Timing of Initiation of Enteral Nutrition</vt:lpstr>
      <vt:lpstr>Use of a Feeding Protocol</vt:lpstr>
      <vt:lpstr>Motility Agents</vt:lpstr>
      <vt:lpstr>Small Bowel Feeding</vt:lpstr>
      <vt:lpstr>Use of EN Formula and Pharmaconutrients</vt:lpstr>
      <vt:lpstr>Blood Glucose Control</vt:lpstr>
      <vt:lpstr>Overall Performance</vt:lpstr>
      <vt:lpstr>Benchmarking</vt:lpstr>
      <vt:lpstr>Opportunities for Change</vt:lpstr>
      <vt:lpstr>Barriers Assessment</vt:lpstr>
      <vt:lpstr>Slide 31</vt:lpstr>
      <vt:lpstr>Barriers Questionnaire</vt:lpstr>
      <vt:lpstr>Barriers Results</vt:lpstr>
      <vt:lpstr>Guideline Recommendations &amp; Implementation</vt:lpstr>
      <vt:lpstr>ICU Resources</vt:lpstr>
      <vt:lpstr>Critical Care Provider Attitudes &amp; Behaviour</vt:lpstr>
      <vt:lpstr>Dietitian Support</vt:lpstr>
      <vt:lpstr>Delivery of EN to the Patient</vt:lpstr>
      <vt:lpstr>Top 5 Ranked Barriers</vt:lpstr>
      <vt:lpstr>Tailored Intervention</vt:lpstr>
      <vt:lpstr>Guideline Implementation Studies in Critical Care Nutrition</vt:lpstr>
      <vt:lpstr>Systematic Review of Tailored Interventions</vt:lpstr>
      <vt:lpstr>PERFormance Enhancement of the Canadian nutrition guidelines through a Tailored Implementation Strategy: The PERFECTIS Study </vt:lpstr>
      <vt:lpstr>PERFormance Enhancement of the Canadian nutrition guidelines through a Tailored Implementation Strategy: The PERFECTIS Study </vt:lpstr>
      <vt:lpstr>Participating ICUs (n=7)</vt:lpstr>
      <vt:lpstr>Tailored Action Plan Development: Step 1</vt:lpstr>
      <vt:lpstr>Tailored Action Plan Development: Step 2</vt:lpstr>
      <vt:lpstr>Tailored Action Plan Development: Step 3</vt:lpstr>
      <vt:lpstr>Action Plan Example</vt:lpstr>
      <vt:lpstr>Monthly Progress Report</vt:lpstr>
      <vt:lpstr>PERFECTIS Results</vt:lpstr>
      <vt:lpstr>PERFECTIS Results</vt:lpstr>
      <vt:lpstr>PERFECTIS Results</vt:lpstr>
      <vt:lpstr>PERFECTIS Conclusions</vt:lpstr>
      <vt:lpstr>Learning Assessment ….. Task</vt:lpstr>
      <vt:lpstr>Slide 56</vt:lpstr>
      <vt:lpstr>Creating a Culture of Excellence in Critical Care Nutrition</vt:lpstr>
      <vt:lpstr>Best of the Best Award</vt:lpstr>
      <vt:lpstr>2009 Best of the Best Awardees</vt:lpstr>
      <vt:lpstr>2011 Best of the Best</vt:lpstr>
      <vt:lpstr>2011 Best of the Best Top 10</vt:lpstr>
      <vt:lpstr>2011 Best of the Best Winners</vt:lpstr>
    </vt:vector>
  </TitlesOfParts>
  <Company>Queen's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Closing the Evidence-Practice Gap in Critical Care Nutrition</dc:title>
  <dc:creator>Naomi Cahill</dc:creator>
  <cp:lastModifiedBy>Naomi Cahill</cp:lastModifiedBy>
  <cp:revision>23</cp:revision>
  <dcterms:created xsi:type="dcterms:W3CDTF">2012-01-15T18:50:06Z</dcterms:created>
  <dcterms:modified xsi:type="dcterms:W3CDTF">2012-01-17T03:50:34Z</dcterms:modified>
</cp:coreProperties>
</file>